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7" r:id="rId1"/>
  </p:sldMasterIdLst>
  <p:sldIdLst>
    <p:sldId id="256" r:id="rId2"/>
    <p:sldId id="434" r:id="rId3"/>
    <p:sldId id="431" r:id="rId4"/>
    <p:sldId id="579" r:id="rId5"/>
    <p:sldId id="595" r:id="rId6"/>
    <p:sldId id="584" r:id="rId7"/>
    <p:sldId id="450" r:id="rId8"/>
    <p:sldId id="451" r:id="rId9"/>
    <p:sldId id="261" r:id="rId10"/>
    <p:sldId id="452" r:id="rId11"/>
    <p:sldId id="453" r:id="rId12"/>
    <p:sldId id="596" r:id="rId13"/>
    <p:sldId id="455" r:id="rId14"/>
    <p:sldId id="629" r:id="rId15"/>
    <p:sldId id="456" r:id="rId16"/>
    <p:sldId id="458" r:id="rId17"/>
    <p:sldId id="448" r:id="rId18"/>
    <p:sldId id="459" r:id="rId19"/>
    <p:sldId id="516" r:id="rId20"/>
    <p:sldId id="466" r:id="rId21"/>
    <p:sldId id="630" r:id="rId22"/>
    <p:sldId id="467" r:id="rId23"/>
    <p:sldId id="468" r:id="rId24"/>
    <p:sldId id="518" r:id="rId25"/>
    <p:sldId id="460" r:id="rId26"/>
    <p:sldId id="470" r:id="rId27"/>
    <p:sldId id="587" r:id="rId28"/>
    <p:sldId id="631" r:id="rId29"/>
    <p:sldId id="471" r:id="rId30"/>
    <p:sldId id="632" r:id="rId31"/>
    <p:sldId id="472" r:id="rId32"/>
    <p:sldId id="634" r:id="rId33"/>
    <p:sldId id="635" r:id="rId34"/>
    <p:sldId id="636" r:id="rId35"/>
    <p:sldId id="633"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F9F1AB6-DDB7-72F8-74F9-C87A56DAD1C1}" v="312" dt="2025-06-10T07:41:54.9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txBody>
            <a:bodyPr/>
            <a:lstStyle/>
            <a:p>
              <a:endParaRPr lang="LID4096"/>
            </a:p>
          </p:txBody>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txBody>
            <a:bodyPr/>
            <a:lstStyle/>
            <a:p>
              <a:endParaRPr lang="LID4096"/>
            </a:p>
          </p:txBody>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txBody>
            <a:bodyPr/>
            <a:lstStyle/>
            <a:p>
              <a:endParaRPr lang="LID4096"/>
            </a:p>
          </p:txBody>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txBody>
            <a:bodyPr/>
            <a:lstStyle/>
            <a:p>
              <a:endParaRPr lang="LID4096"/>
            </a:p>
          </p:txBody>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txBody>
            <a:bodyPr/>
            <a:lstStyle/>
            <a:p>
              <a:endParaRPr lang="LID4096"/>
            </a:p>
          </p:txBody>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txBody>
            <a:bodyPr/>
            <a:lstStyle/>
            <a:p>
              <a:endParaRPr lang="LID4096"/>
            </a:p>
          </p:txBody>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66323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70995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22539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8184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316892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578686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038569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86440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54512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49316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12707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26956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3328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741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76942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5339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5/6/2026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53723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LID4096"/>
            </a:p>
          </p:txBody>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txBody>
            <a:bodyPr/>
            <a:lstStyle/>
            <a:p>
              <a:endParaRPr lang="LID4096"/>
            </a:p>
          </p:txBody>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txBody>
            <a:bodyPr/>
            <a:lstStyle/>
            <a:p>
              <a:endParaRPr lang="LID4096"/>
            </a:p>
          </p:txBody>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LID4096"/>
            </a:p>
          </p:txBody>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LID4096"/>
            </a:p>
          </p:txBody>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txBody>
            <a:bodyPr/>
            <a:lstStyle/>
            <a:p>
              <a:endParaRPr lang="LID4096"/>
            </a:p>
          </p:txBody>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5/6/2026</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14341438"/>
      </p:ext>
    </p:extLst>
  </p:cSld>
  <p:clrMap bg1="lt1" tx1="dk1" bg2="lt2" tx2="dk2" accent1="accent1" accent2="accent2" accent3="accent3" accent4="accent4" accent5="accent5" accent6="accent6" hlink="hlink" folHlink="folHlink"/>
  <p:sldLayoutIdLst>
    <p:sldLayoutId id="2147483958" r:id="rId1"/>
    <p:sldLayoutId id="2147483959" r:id="rId2"/>
    <p:sldLayoutId id="2147483960" r:id="rId3"/>
    <p:sldLayoutId id="2147483961" r:id="rId4"/>
    <p:sldLayoutId id="2147483962" r:id="rId5"/>
    <p:sldLayoutId id="2147483963" r:id="rId6"/>
    <p:sldLayoutId id="2147483964" r:id="rId7"/>
    <p:sldLayoutId id="2147483965" r:id="rId8"/>
    <p:sldLayoutId id="2147483966" r:id="rId9"/>
    <p:sldLayoutId id="2147483967" r:id="rId10"/>
    <p:sldLayoutId id="2147483968" r:id="rId11"/>
    <p:sldLayoutId id="2147483969" r:id="rId12"/>
    <p:sldLayoutId id="2147483970" r:id="rId13"/>
    <p:sldLayoutId id="2147483971" r:id="rId14"/>
    <p:sldLayoutId id="2147483972" r:id="rId15"/>
    <p:sldLayoutId id="2147483973" r:id="rId16"/>
    <p:sldLayoutId id="214748397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oleObject" Target="../embeddings/oleObject1.bin"/><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enimerosi.moec.gov.cy/archeia/1/ypp19892c"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D194A-6EA5-4B5F-1621-318B46DC9A1A}"/>
              </a:ext>
            </a:extLst>
          </p:cNvPr>
          <p:cNvSpPr>
            <a:spLocks noGrp="1"/>
          </p:cNvSpPr>
          <p:nvPr>
            <p:ph type="title"/>
          </p:nvPr>
        </p:nvSpPr>
        <p:spPr>
          <a:xfrm>
            <a:off x="704850" y="770467"/>
            <a:ext cx="10782300" cy="3294159"/>
          </a:xfrm>
        </p:spPr>
        <p:txBody>
          <a:bodyPr vert="horz" lIns="91440" tIns="45720" rIns="91440" bIns="45720" rtlCol="0" anchor="b">
            <a:normAutofit fontScale="90000"/>
          </a:bodyPr>
          <a:lstStyle/>
          <a:p>
            <a:pPr algn="ctr">
              <a:lnSpc>
                <a:spcPct val="80000"/>
              </a:lnSpc>
            </a:pPr>
            <a:r>
              <a:rPr lang="en-US" sz="6600" b="1">
                <a:solidFill>
                  <a:srgbClr val="FFFFFF"/>
                </a:solidFill>
                <a:effectLst>
                  <a:outerShdw blurRad="38100" dist="38100" dir="2700000" algn="tl">
                    <a:srgbClr val="000000">
                      <a:alpha val="43137"/>
                    </a:srgbClr>
                  </a:outerShdw>
                </a:effectLst>
              </a:rPr>
              <a:t>Ενιαίες Τελικές  Προαγωγικές και Απολυτήριες Γραπτές Εξετάσεις του Σχολικού Έτους 2025 – 2026</a:t>
            </a:r>
            <a:endParaRPr lang="en-US" sz="6600">
              <a:solidFill>
                <a:srgbClr val="FFFFFF"/>
              </a:solidFill>
            </a:endParaRPr>
          </a:p>
        </p:txBody>
      </p:sp>
    </p:spTree>
    <p:extLst>
      <p:ext uri="{BB962C8B-B14F-4D97-AF65-F5344CB8AC3E}">
        <p14:creationId xmlns:p14="http://schemas.microsoft.com/office/powerpoint/2010/main" val="2832373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1" name="TextBox 10">
            <a:extLst>
              <a:ext uri="{FF2B5EF4-FFF2-40B4-BE49-F238E27FC236}">
                <a16:creationId xmlns:a16="http://schemas.microsoft.com/office/drawing/2014/main" id="{BE60BA66-B05F-469D-977A-D2423AE8D0E2}"/>
              </a:ext>
            </a:extLst>
          </p:cNvPr>
          <p:cNvSpPr txBox="1"/>
          <p:nvPr/>
        </p:nvSpPr>
        <p:spPr>
          <a:xfrm>
            <a:off x="461326" y="89540"/>
            <a:ext cx="11498516"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a:t>
            </a:r>
            <a:r>
              <a:rPr lang="en-US"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a:t>
            </a: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Υπολογιστικές Μηχανές </a:t>
            </a:r>
          </a:p>
        </p:txBody>
      </p:sp>
      <p:sp>
        <p:nvSpPr>
          <p:cNvPr id="5" name="TextBox 4">
            <a:extLst>
              <a:ext uri="{FF2B5EF4-FFF2-40B4-BE49-F238E27FC236}">
                <a16:creationId xmlns:a16="http://schemas.microsoft.com/office/drawing/2014/main" id="{84EFBDD2-FB94-458B-C3CD-1BF5D6E85A38}"/>
              </a:ext>
            </a:extLst>
          </p:cNvPr>
          <p:cNvSpPr txBox="1"/>
          <p:nvPr/>
        </p:nvSpPr>
        <p:spPr>
          <a:xfrm>
            <a:off x="3136823" y="537489"/>
            <a:ext cx="8703883" cy="4616648"/>
          </a:xfrm>
          <a:prstGeom prst="rect">
            <a:avLst/>
          </a:prstGeom>
          <a:noFill/>
        </p:spPr>
        <p:txBody>
          <a:bodyPr wrap="square">
            <a:spAutoFit/>
          </a:bodyPr>
          <a:lstStyle/>
          <a:p>
            <a:pPr>
              <a:spcAft>
                <a:spcPts val="600"/>
              </a:spcAft>
            </a:pPr>
            <a:r>
              <a:rPr lang="el-GR" sz="2400" b="1" u="sng" dirty="0">
                <a:solidFill>
                  <a:schemeClr val="accent1">
                    <a:lumMod val="50000"/>
                  </a:schemeClr>
                </a:solidFill>
              </a:rPr>
              <a:t>Ελέγχουν</a:t>
            </a:r>
            <a:r>
              <a:rPr lang="en-US" sz="2400" dirty="0">
                <a:solidFill>
                  <a:schemeClr val="accent1">
                    <a:lumMod val="50000"/>
                  </a:schemeClr>
                </a:solidFill>
              </a:rPr>
              <a:t> </a:t>
            </a:r>
            <a:r>
              <a:rPr lang="el-GR" sz="2400" dirty="0">
                <a:solidFill>
                  <a:schemeClr val="accent1">
                    <a:lumMod val="50000"/>
                  </a:schemeClr>
                </a:solidFill>
              </a:rPr>
              <a:t>:</a:t>
            </a:r>
          </a:p>
          <a:p>
            <a:pPr marL="285750" indent="-285750">
              <a:spcAft>
                <a:spcPts val="600"/>
              </a:spcAft>
              <a:buFont typeface="Arial" panose="020B0604020202020204" pitchFamily="34" charset="0"/>
              <a:buChar char="•"/>
            </a:pPr>
            <a:r>
              <a:rPr lang="el-GR" sz="2400" dirty="0">
                <a:solidFill>
                  <a:schemeClr val="accent1">
                    <a:lumMod val="50000"/>
                  </a:schemeClr>
                </a:solidFill>
              </a:rPr>
              <a:t> Ότι οι μαθητές/</a:t>
            </a:r>
            <a:r>
              <a:rPr lang="el-GR" sz="2400" dirty="0" err="1">
                <a:solidFill>
                  <a:schemeClr val="accent1">
                    <a:lumMod val="50000"/>
                  </a:schemeClr>
                </a:solidFill>
              </a:rPr>
              <a:t>τριες</a:t>
            </a:r>
            <a:r>
              <a:rPr lang="el-GR" sz="2400" dirty="0">
                <a:solidFill>
                  <a:schemeClr val="accent1">
                    <a:lumMod val="50000"/>
                  </a:schemeClr>
                </a:solidFill>
              </a:rPr>
              <a:t> δεν έχουν μαζί τους οποιοδήποτε αντικείμενο, το οποίο είναι δυνατό να χρησιμοποιηθεί με σκοπό τη </a:t>
            </a:r>
            <a:r>
              <a:rPr lang="el-GR" sz="2400" dirty="0" err="1">
                <a:solidFill>
                  <a:schemeClr val="accent1">
                    <a:lumMod val="50000"/>
                  </a:schemeClr>
                </a:solidFill>
              </a:rPr>
              <a:t>δολίευση</a:t>
            </a:r>
            <a:r>
              <a:rPr lang="el-GR" sz="2400" dirty="0">
                <a:solidFill>
                  <a:schemeClr val="accent1">
                    <a:lumMod val="50000"/>
                  </a:schemeClr>
                </a:solidFill>
              </a:rPr>
              <a:t>.</a:t>
            </a:r>
          </a:p>
          <a:p>
            <a:pPr marL="285750" indent="-285750">
              <a:spcAft>
                <a:spcPts val="600"/>
              </a:spcAft>
              <a:buFont typeface="Arial" panose="020B0604020202020204" pitchFamily="34" charset="0"/>
              <a:buChar char="•"/>
            </a:pPr>
            <a:r>
              <a:rPr lang="el-GR" sz="2400" dirty="0">
                <a:solidFill>
                  <a:schemeClr val="accent1">
                    <a:lumMod val="50000"/>
                  </a:schemeClr>
                </a:solidFill>
              </a:rPr>
              <a:t>Τις υπολογιστικές μηχανές των μαθητών. </a:t>
            </a:r>
          </a:p>
          <a:p>
            <a:pPr marL="914400" lvl="1" indent="-457200">
              <a:spcAft>
                <a:spcPts val="600"/>
              </a:spcAft>
              <a:buFont typeface="Wingdings" panose="05000000000000000000" pitchFamily="2" charset="2"/>
              <a:buChar char="ü"/>
            </a:pPr>
            <a:r>
              <a:rPr lang="el-GR" sz="2400" dirty="0">
                <a:solidFill>
                  <a:schemeClr val="accent1">
                    <a:lumMod val="50000"/>
                  </a:schemeClr>
                </a:solidFill>
              </a:rPr>
              <a:t>Πρέπει να φέρουν σφραγίδα του σχολείου και μονογραφή.</a:t>
            </a:r>
          </a:p>
          <a:p>
            <a:pPr marL="914400" lvl="1" indent="-457200">
              <a:spcAft>
                <a:spcPts val="600"/>
              </a:spcAft>
              <a:buFont typeface="Wingdings" panose="05000000000000000000" pitchFamily="2" charset="2"/>
              <a:buChar char="ü"/>
            </a:pPr>
            <a:r>
              <a:rPr lang="el-GR" sz="2400" dirty="0">
                <a:solidFill>
                  <a:schemeClr val="accent1">
                    <a:lumMod val="50000"/>
                  </a:schemeClr>
                </a:solidFill>
              </a:rPr>
              <a:t>Δεν πρέπει να επιδέχονται προγραμματισμό. </a:t>
            </a:r>
          </a:p>
          <a:p>
            <a:pPr marL="914400" lvl="1" indent="-457200">
              <a:spcAft>
                <a:spcPts val="600"/>
              </a:spcAft>
              <a:buFont typeface="Wingdings" panose="05000000000000000000" pitchFamily="2" charset="2"/>
              <a:buChar char="ü"/>
            </a:pPr>
            <a:r>
              <a:rPr lang="el-GR" sz="2400" dirty="0">
                <a:solidFill>
                  <a:schemeClr val="accent1">
                    <a:lumMod val="50000"/>
                  </a:schemeClr>
                </a:solidFill>
              </a:rPr>
              <a:t>Επιτρέπουν τη χρήση τους στα μαθήματα για τα οποία προβλέπεται.</a:t>
            </a:r>
          </a:p>
          <a:p>
            <a:pPr marL="914400" lvl="1" indent="-457200">
              <a:spcAft>
                <a:spcPts val="600"/>
              </a:spcAft>
              <a:buFont typeface="Wingdings" panose="05000000000000000000" pitchFamily="2" charset="2"/>
              <a:buChar char="ü"/>
            </a:pPr>
            <a:r>
              <a:rPr lang="el-GR" sz="2400" dirty="0">
                <a:solidFill>
                  <a:schemeClr val="accent1">
                    <a:lumMod val="50000"/>
                  </a:schemeClr>
                </a:solidFill>
              </a:rPr>
              <a:t>Χρήση μη εγκεκριμένης υπολογιστικής μηχανής θεωρείται απόπειρα δολίευσης.</a:t>
            </a:r>
            <a:endParaRPr lang="en-US" sz="2400" dirty="0">
              <a:solidFill>
                <a:schemeClr val="accent1">
                  <a:lumMod val="50000"/>
                </a:schemeClr>
              </a:solidFill>
            </a:endParaRPr>
          </a:p>
        </p:txBody>
      </p:sp>
    </p:spTree>
    <p:extLst>
      <p:ext uri="{BB962C8B-B14F-4D97-AF65-F5344CB8AC3E}">
        <p14:creationId xmlns:p14="http://schemas.microsoft.com/office/powerpoint/2010/main" val="237703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11</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879458" y="79835"/>
            <a:ext cx="11899415"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Τετράδια Απαντήσεων </a:t>
            </a:r>
          </a:p>
        </p:txBody>
      </p:sp>
      <p:sp>
        <p:nvSpPr>
          <p:cNvPr id="5" name="TextBox 4">
            <a:extLst>
              <a:ext uri="{FF2B5EF4-FFF2-40B4-BE49-F238E27FC236}">
                <a16:creationId xmlns:a16="http://schemas.microsoft.com/office/drawing/2014/main" id="{84EFBDD2-FB94-458B-C3CD-1BF5D6E85A38}"/>
              </a:ext>
            </a:extLst>
          </p:cNvPr>
          <p:cNvSpPr txBox="1"/>
          <p:nvPr/>
        </p:nvSpPr>
        <p:spPr>
          <a:xfrm>
            <a:off x="2107042" y="847689"/>
            <a:ext cx="8947038" cy="3671005"/>
          </a:xfrm>
          <a:prstGeom prst="rect">
            <a:avLst/>
          </a:prstGeom>
          <a:noFill/>
        </p:spPr>
        <p:txBody>
          <a:bodyPr wrap="square">
            <a:spAutoFit/>
          </a:bodyPr>
          <a:lstStyle/>
          <a:p>
            <a:pPr marL="342900" indent="-342900">
              <a:lnSpc>
                <a:spcPct val="150000"/>
              </a:lnSpc>
              <a:buFont typeface="Arial" panose="020B0604020202020204" pitchFamily="34" charset="0"/>
              <a:buChar char="•"/>
            </a:pPr>
            <a:r>
              <a:rPr lang="el-GR" sz="2600" u="none" strike="noStrike"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Διανέμουν τα </a:t>
            </a:r>
            <a:r>
              <a:rPr lang="el-GR" sz="2600" b="1" u="sng" strike="noStrike"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τετράδια απαντήσεων</a:t>
            </a:r>
            <a:r>
              <a:rPr lang="el-GR" sz="2800" u="none" strike="noStrike"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a:t>
            </a:r>
          </a:p>
          <a:p>
            <a:pPr>
              <a:lnSpc>
                <a:spcPct val="150000"/>
              </a:lnSpc>
            </a:pPr>
            <a:endParaRPr lang="el-GR" sz="1050" u="none" strike="noStrike"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endParaRPr>
          </a:p>
          <a:p>
            <a:pPr marL="342900" indent="-342900">
              <a:lnSpc>
                <a:spcPct val="150000"/>
              </a:lnSpc>
              <a:spcBef>
                <a:spcPts val="600"/>
              </a:spcBef>
              <a:spcAft>
                <a:spcPts val="600"/>
              </a:spcAft>
              <a:buFont typeface="Arial" panose="020B0604020202020204" pitchFamily="34" charset="0"/>
              <a:buChar char="•"/>
            </a:pPr>
            <a:r>
              <a:rPr lang="el-GR" sz="2600"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Δ</a:t>
            </a:r>
            <a:r>
              <a:rPr lang="el-GR" sz="2600" u="none" strike="noStrike"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ίνουν οδηγίες στους/στις μαθητές/</a:t>
            </a:r>
            <a:r>
              <a:rPr lang="el-GR" sz="2600" u="none" strike="noStrike" dirty="0" err="1">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τριες</a:t>
            </a:r>
            <a:r>
              <a:rPr lang="el-GR" sz="2600" u="none" strike="noStrike"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 για καταγραφή :  </a:t>
            </a:r>
          </a:p>
          <a:p>
            <a:pPr marL="800100" lvl="1" indent="-342900">
              <a:buFont typeface="Wingdings" panose="05000000000000000000" pitchFamily="2" charset="2"/>
              <a:buChar char="Ø"/>
            </a:pPr>
            <a:r>
              <a:rPr lang="el-GR" sz="2600"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Τ</a:t>
            </a:r>
            <a:r>
              <a:rPr lang="el-GR" sz="2600" u="none" strike="noStrike"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ων ατομικών τους στοιχείων στο ειδικό πλαίσιο του εξωφύλλου του τετραδίου απαντήσεων. </a:t>
            </a:r>
          </a:p>
          <a:p>
            <a:pPr marL="800100" lvl="1" indent="-342900">
              <a:lnSpc>
                <a:spcPct val="150000"/>
              </a:lnSpc>
              <a:buFont typeface="Wingdings" panose="05000000000000000000" pitchFamily="2" charset="2"/>
              <a:buChar char="Ø"/>
            </a:pPr>
            <a:r>
              <a:rPr lang="el-GR" sz="2600" u="none" strike="noStrike"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Των υπόλοιπων στοιχείων (μάθημα, κωδικός μαθήματος).</a:t>
            </a:r>
            <a:endParaRPr lang="en-US" sz="2600" dirty="0">
              <a:solidFill>
                <a:schemeClr val="accent1">
                  <a:lumMod val="50000"/>
                </a:schemeClr>
              </a:solidFill>
            </a:endParaRPr>
          </a:p>
        </p:txBody>
      </p:sp>
      <p:grpSp>
        <p:nvGrpSpPr>
          <p:cNvPr id="7" name="Group 7">
            <a:extLst>
              <a:ext uri="{FF2B5EF4-FFF2-40B4-BE49-F238E27FC236}">
                <a16:creationId xmlns:a16="http://schemas.microsoft.com/office/drawing/2014/main" id="{A46A9880-9991-C9A3-2860-1D1A940996D7}"/>
              </a:ext>
            </a:extLst>
          </p:cNvPr>
          <p:cNvGrpSpPr>
            <a:grpSpLocks/>
          </p:cNvGrpSpPr>
          <p:nvPr/>
        </p:nvGrpSpPr>
        <p:grpSpPr bwMode="auto">
          <a:xfrm>
            <a:off x="8166606" y="3654323"/>
            <a:ext cx="3836703" cy="2244275"/>
            <a:chOff x="866780" y="5335954"/>
            <a:chExt cx="4848220" cy="2115616"/>
          </a:xfrm>
        </p:grpSpPr>
        <p:sp>
          <p:nvSpPr>
            <p:cNvPr id="8" name="Rectangle 4">
              <a:extLst>
                <a:ext uri="{FF2B5EF4-FFF2-40B4-BE49-F238E27FC236}">
                  <a16:creationId xmlns:a16="http://schemas.microsoft.com/office/drawing/2014/main" id="{E8FA1BD2-4A1B-F50F-9330-66BD184DFCF9}"/>
                </a:ext>
              </a:extLst>
            </p:cNvPr>
            <p:cNvSpPr>
              <a:spLocks noChangeArrowheads="1"/>
            </p:cNvSpPr>
            <p:nvPr/>
          </p:nvSpPr>
          <p:spPr bwMode="auto">
            <a:xfrm>
              <a:off x="3352800" y="5335954"/>
              <a:ext cx="2362200" cy="2115616"/>
            </a:xfrm>
            <a:prstGeom prst="rect">
              <a:avLst/>
            </a:prstGeom>
            <a:solidFill>
              <a:schemeClr val="bg1"/>
            </a:solidFill>
            <a:ln w="9525">
              <a:solidFill>
                <a:srgbClr val="000000"/>
              </a:solidFill>
              <a:miter lim="800000"/>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9" name="Text Box 6">
              <a:extLst>
                <a:ext uri="{FF2B5EF4-FFF2-40B4-BE49-F238E27FC236}">
                  <a16:creationId xmlns:a16="http://schemas.microsoft.com/office/drawing/2014/main" id="{57B9829C-AFD6-C006-D4E8-3A45B6CBA078}"/>
                </a:ext>
              </a:extLst>
            </p:cNvPr>
            <p:cNvSpPr txBox="1">
              <a:spLocks noChangeArrowheads="1"/>
            </p:cNvSpPr>
            <p:nvPr/>
          </p:nvSpPr>
          <p:spPr bwMode="auto">
            <a:xfrm>
              <a:off x="3651205" y="6857991"/>
              <a:ext cx="1953602" cy="383351"/>
            </a:xfrm>
            <a:prstGeom prst="rect">
              <a:avLst/>
            </a:prstGeom>
            <a:solidFill>
              <a:schemeClr val="accent2">
                <a:lumMod val="60000"/>
                <a:lumOff val="40000"/>
              </a:schemeClr>
            </a:solidFill>
            <a:ln w="9525">
              <a:noFill/>
              <a:miter lim="800000"/>
              <a:headEnd/>
              <a:tailEnd/>
            </a:ln>
          </p:spPr>
          <p:txBody>
            <a:bodyPr wrap="square">
              <a:spAutoFit/>
            </a:bodyPr>
            <a:lstStyle/>
            <a:p>
              <a:pPr eaLnBrk="1" hangingPunct="1">
                <a:spcBef>
                  <a:spcPct val="50000"/>
                </a:spcBef>
                <a:defRPr/>
              </a:pPr>
              <a:r>
                <a:rPr lang="el-GR" altLang="el-GR" sz="2000" dirty="0">
                  <a:solidFill>
                    <a:srgbClr val="000000"/>
                  </a:solidFill>
                  <a:latin typeface="Bookman Old Style" pitchFamily="18" charset="0"/>
                  <a:cs typeface="Arial" charset="0"/>
                </a:rPr>
                <a:t>ΤΕΤΡΑΔΙΟ</a:t>
              </a:r>
            </a:p>
          </p:txBody>
        </p:sp>
        <p:sp>
          <p:nvSpPr>
            <p:cNvPr id="10" name="Rectangle 6">
              <a:extLst>
                <a:ext uri="{FF2B5EF4-FFF2-40B4-BE49-F238E27FC236}">
                  <a16:creationId xmlns:a16="http://schemas.microsoft.com/office/drawing/2014/main" id="{112D2A1C-E6B7-91EC-0884-E684DFA01B4D}"/>
                </a:ext>
              </a:extLst>
            </p:cNvPr>
            <p:cNvSpPr>
              <a:spLocks noChangeArrowheads="1"/>
            </p:cNvSpPr>
            <p:nvPr/>
          </p:nvSpPr>
          <p:spPr bwMode="auto">
            <a:xfrm>
              <a:off x="3495675" y="5427938"/>
              <a:ext cx="1042147" cy="428131"/>
            </a:xfrm>
            <a:prstGeom prst="rect">
              <a:avLst/>
            </a:prstGeom>
            <a:noFill/>
            <a:ln w="19050" algn="ctr">
              <a:solidFill>
                <a:srgbClr val="4D4D4D"/>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2" name="AutoShape 5">
              <a:extLst>
                <a:ext uri="{FF2B5EF4-FFF2-40B4-BE49-F238E27FC236}">
                  <a16:creationId xmlns:a16="http://schemas.microsoft.com/office/drawing/2014/main" id="{570C612B-E173-A70A-3086-D9E6BB193316}"/>
                </a:ext>
              </a:extLst>
            </p:cNvPr>
            <p:cNvSpPr>
              <a:spLocks noChangeArrowheads="1"/>
            </p:cNvSpPr>
            <p:nvPr/>
          </p:nvSpPr>
          <p:spPr bwMode="auto">
            <a:xfrm>
              <a:off x="1133475" y="5562298"/>
              <a:ext cx="2059200" cy="550675"/>
            </a:xfrm>
            <a:prstGeom prst="wedgeRoundRectCallout">
              <a:avLst>
                <a:gd name="adj1" fmla="val 91287"/>
                <a:gd name="adj2" fmla="val -28856"/>
                <a:gd name="adj3" fmla="val 16667"/>
              </a:avLst>
            </a:prstGeom>
            <a:solidFill>
              <a:srgbClr val="CCFFFF"/>
            </a:solidFill>
            <a:ln w="9525">
              <a:solidFill>
                <a:srgbClr val="000000"/>
              </a:solidFill>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sz="1500" b="1" dirty="0">
                  <a:solidFill>
                    <a:srgbClr val="000000"/>
                  </a:solidFill>
                  <a:latin typeface="Bookman Old Style" panose="02050604050505020204" pitchFamily="18" charset="0"/>
                </a:rPr>
                <a:t>ΠΡΟΣΩΠΙΚΑ ΣΤΟΙΧΕΙΑ</a:t>
              </a:r>
            </a:p>
          </p:txBody>
        </p:sp>
        <p:sp>
          <p:nvSpPr>
            <p:cNvPr id="13" name="Rectangle 10">
              <a:extLst>
                <a:ext uri="{FF2B5EF4-FFF2-40B4-BE49-F238E27FC236}">
                  <a16:creationId xmlns:a16="http://schemas.microsoft.com/office/drawing/2014/main" id="{B591DCCF-F87F-2D70-627E-958F21E2879B}"/>
                </a:ext>
              </a:extLst>
            </p:cNvPr>
            <p:cNvSpPr>
              <a:spLocks noChangeArrowheads="1"/>
            </p:cNvSpPr>
            <p:nvPr/>
          </p:nvSpPr>
          <p:spPr bwMode="auto">
            <a:xfrm>
              <a:off x="3492500" y="6004263"/>
              <a:ext cx="1042147" cy="428131"/>
            </a:xfrm>
            <a:prstGeom prst="rect">
              <a:avLst/>
            </a:prstGeom>
            <a:noFill/>
            <a:ln w="19050" algn="ctr">
              <a:solidFill>
                <a:srgbClr val="4D4D4D"/>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l-GR" altLang="el-GR">
                <a:latin typeface="Calibri" panose="020F0502020204030204" pitchFamily="34" charset="0"/>
              </a:endParaRPr>
            </a:p>
          </p:txBody>
        </p:sp>
        <p:sp>
          <p:nvSpPr>
            <p:cNvPr id="14" name="AutoShape 5">
              <a:extLst>
                <a:ext uri="{FF2B5EF4-FFF2-40B4-BE49-F238E27FC236}">
                  <a16:creationId xmlns:a16="http://schemas.microsoft.com/office/drawing/2014/main" id="{F0DC1BBF-6051-369E-5FF6-CC841009DA32}"/>
                </a:ext>
              </a:extLst>
            </p:cNvPr>
            <p:cNvSpPr>
              <a:spLocks noChangeArrowheads="1"/>
            </p:cNvSpPr>
            <p:nvPr/>
          </p:nvSpPr>
          <p:spPr bwMode="auto">
            <a:xfrm>
              <a:off x="866780" y="6415099"/>
              <a:ext cx="2325894" cy="556800"/>
            </a:xfrm>
            <a:prstGeom prst="wedgeRoundRectCallout">
              <a:avLst>
                <a:gd name="adj1" fmla="val 86102"/>
                <a:gd name="adj2" fmla="val -87417"/>
                <a:gd name="adj3" fmla="val 16667"/>
              </a:avLst>
            </a:prstGeom>
            <a:solidFill>
              <a:srgbClr val="FF33CC"/>
            </a:solidFill>
            <a:ln w="9525">
              <a:solidFill>
                <a:srgbClr val="000000"/>
              </a:solidFill>
              <a:miter lim="800000"/>
              <a:headEnd/>
              <a:tailEnd/>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l-GR" altLang="el-GR" sz="1600" b="1" dirty="0">
                  <a:solidFill>
                    <a:srgbClr val="000000"/>
                  </a:solidFill>
                  <a:latin typeface="Bookman Old Style" panose="02050604050505020204" pitchFamily="18" charset="0"/>
                </a:rPr>
                <a:t>ΣΤΟΙΧΕΙΑ</a:t>
              </a:r>
            </a:p>
            <a:p>
              <a:pPr eaLnBrk="1" hangingPunct="1"/>
              <a:r>
                <a:rPr lang="el-GR" altLang="el-GR" sz="1600" b="1" dirty="0">
                  <a:solidFill>
                    <a:srgbClr val="000000"/>
                  </a:solidFill>
                  <a:latin typeface="Bookman Old Style" panose="02050604050505020204" pitchFamily="18" charset="0"/>
                </a:rPr>
                <a:t>ΜΑΘΗΜΑΤΟΣ</a:t>
              </a:r>
            </a:p>
          </p:txBody>
        </p:sp>
      </p:grpSp>
    </p:spTree>
    <p:extLst>
      <p:ext uri="{BB962C8B-B14F-4D97-AF65-F5344CB8AC3E}">
        <p14:creationId xmlns:p14="http://schemas.microsoft.com/office/powerpoint/2010/main" val="3879767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12</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273747" y="139731"/>
            <a:ext cx="11644505"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Παραλαβή Θεμάτων</a:t>
            </a:r>
          </a:p>
        </p:txBody>
      </p:sp>
      <p:sp>
        <p:nvSpPr>
          <p:cNvPr id="5" name="TextBox 4">
            <a:extLst>
              <a:ext uri="{FF2B5EF4-FFF2-40B4-BE49-F238E27FC236}">
                <a16:creationId xmlns:a16="http://schemas.microsoft.com/office/drawing/2014/main" id="{84EFBDD2-FB94-458B-C3CD-1BF5D6E85A38}"/>
              </a:ext>
            </a:extLst>
          </p:cNvPr>
          <p:cNvSpPr txBox="1"/>
          <p:nvPr/>
        </p:nvSpPr>
        <p:spPr>
          <a:xfrm>
            <a:off x="2926079" y="858659"/>
            <a:ext cx="8161865" cy="4995214"/>
          </a:xfrm>
          <a:prstGeom prst="rect">
            <a:avLst/>
          </a:prstGeom>
          <a:noFill/>
        </p:spPr>
        <p:txBody>
          <a:bodyPr wrap="square">
            <a:spAutoFit/>
          </a:bodyPr>
          <a:lstStyle/>
          <a:p>
            <a:pPr marL="457200" lvl="0" indent="-457200" algn="just" fontAlgn="t">
              <a:lnSpc>
                <a:spcPct val="115000"/>
              </a:lnSpc>
              <a:spcAft>
                <a:spcPts val="600"/>
              </a:spcAft>
              <a:buFont typeface="Wingdings" panose="05000000000000000000" pitchFamily="2" charset="2"/>
              <a:buChar char="q"/>
            </a:pP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Παραλαμβάνουν </a:t>
            </a:r>
            <a:r>
              <a:rPr lang="el-GR" sz="24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σφραγισμένο</a:t>
            </a: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φάκελο με τα εξεταστικά δοκίμια στην αίθουσα εξέτασης </a:t>
            </a:r>
            <a:r>
              <a:rPr lang="el-GR" sz="24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από εκπρόσωπο</a:t>
            </a:r>
            <a:r>
              <a:rPr lang="el-GR" sz="2400" b="1"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της Επιτροπής Τελικών Εξετάσεων.</a:t>
            </a:r>
            <a:r>
              <a:rPr lang="en-GB" sz="2400" u="none" strike="noStrike"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r>
              <a:rPr lang="en-GB"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a:t>
            </a:r>
            <a:r>
              <a:rPr lang="en-GB" sz="2400" u="none" strike="noStrike"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rPr>
              <a:t> </a:t>
            </a:r>
            <a:endParaRPr lang="el-GR" sz="2400" u="none" strike="noStrike" dirty="0">
              <a:solidFill>
                <a:schemeClr val="accent1">
                  <a:lumMod val="50000"/>
                </a:schemeClr>
              </a:solidFill>
              <a:effectLst/>
              <a:latin typeface="Arial" panose="020B0604020202020204" pitchFamily="34" charset="0"/>
              <a:ea typeface="Calibri" panose="020F0502020204030204" pitchFamily="34" charset="0"/>
              <a:cs typeface="Times New Roman" panose="02020603050405020304" pitchFamily="18" charset="0"/>
            </a:endParaRPr>
          </a:p>
          <a:p>
            <a:pPr marL="457200" indent="-457200" algn="just" fontAlgn="t">
              <a:lnSpc>
                <a:spcPct val="115000"/>
              </a:lnSpc>
              <a:spcAft>
                <a:spcPts val="600"/>
              </a:spcAft>
              <a:buFont typeface="Wingdings" panose="05000000000000000000" pitchFamily="2" charset="2"/>
              <a:buChar char="q"/>
            </a:pPr>
            <a:r>
              <a:rPr lang="el-GR" sz="2400" dirty="0">
                <a:solidFill>
                  <a:schemeClr val="accent1">
                    <a:lumMod val="50000"/>
                  </a:schemeClr>
                </a:solidFill>
                <a:latin typeface="Arial" panose="020B0604020202020204" pitchFamily="34" charset="0"/>
                <a:cs typeface="Times New Roman" panose="02020603050405020304" pitchFamily="18" charset="0"/>
              </a:rPr>
              <a:t>Στο μάθημα των Ξένων Γλωσσών οι επιτηρητές/</a:t>
            </a:r>
            <a:r>
              <a:rPr lang="el-GR" sz="2400" dirty="0" err="1">
                <a:solidFill>
                  <a:schemeClr val="accent1">
                    <a:lumMod val="50000"/>
                  </a:schemeClr>
                </a:solidFill>
                <a:latin typeface="Arial" panose="020B0604020202020204" pitchFamily="34" charset="0"/>
                <a:cs typeface="Times New Roman" panose="02020603050405020304" pitchFamily="18" charset="0"/>
              </a:rPr>
              <a:t>τριες</a:t>
            </a:r>
            <a:r>
              <a:rPr lang="el-GR" sz="2400" dirty="0">
                <a:solidFill>
                  <a:schemeClr val="accent1">
                    <a:lumMod val="50000"/>
                  </a:schemeClr>
                </a:solidFill>
                <a:latin typeface="Arial" panose="020B0604020202020204" pitchFamily="34" charset="0"/>
                <a:cs typeface="Times New Roman" panose="02020603050405020304" pitchFamily="18" charset="0"/>
              </a:rPr>
              <a:t> παραλαμβάνουν έναν επιπλέον σφραγισμένο φάκελο με το δοκίμιο ακρόασης/κατανόησης κειμένου. </a:t>
            </a:r>
          </a:p>
          <a:p>
            <a:pPr marL="914400" lvl="1" indent="-457200" algn="just" fontAlgn="t">
              <a:lnSpc>
                <a:spcPct val="115000"/>
              </a:lnSpc>
              <a:spcAft>
                <a:spcPts val="600"/>
              </a:spcAft>
              <a:buFont typeface="Wingdings" panose="05000000000000000000" pitchFamily="2" charset="2"/>
              <a:buChar char="§"/>
            </a:pPr>
            <a:r>
              <a:rPr lang="el-GR" sz="2400" dirty="0">
                <a:solidFill>
                  <a:schemeClr val="accent1">
                    <a:lumMod val="50000"/>
                  </a:schemeClr>
                </a:solidFill>
                <a:latin typeface="Arial" panose="020B0604020202020204" pitchFamily="34" charset="0"/>
                <a:cs typeface="Times New Roman" panose="02020603050405020304" pitchFamily="18" charset="0"/>
              </a:rPr>
              <a:t>Ο συγκεκριμένος φάκελος ανοίγεται ενώπιον των μαθητών/τριών από τον/την καθηγητή/</a:t>
            </a:r>
            <a:r>
              <a:rPr lang="el-GR" sz="2400" dirty="0" err="1">
                <a:solidFill>
                  <a:schemeClr val="accent1">
                    <a:lumMod val="50000"/>
                  </a:schemeClr>
                </a:solidFill>
                <a:latin typeface="Arial" panose="020B0604020202020204" pitchFamily="34" charset="0"/>
                <a:cs typeface="Times New Roman" panose="02020603050405020304" pitchFamily="18" charset="0"/>
              </a:rPr>
              <a:t>τρια</a:t>
            </a:r>
            <a:r>
              <a:rPr lang="el-GR" sz="2400" dirty="0">
                <a:solidFill>
                  <a:schemeClr val="accent1">
                    <a:lumMod val="50000"/>
                  </a:schemeClr>
                </a:solidFill>
                <a:latin typeface="Arial" panose="020B0604020202020204" pitchFamily="34" charset="0"/>
                <a:cs typeface="Times New Roman" panose="02020603050405020304" pitchFamily="18" charset="0"/>
              </a:rPr>
              <a:t> που διενεργεί το δοκίμιο ακρόασης/κατανόησης κειμένου. </a:t>
            </a:r>
          </a:p>
          <a:p>
            <a:pPr lvl="0" algn="just" fontAlgn="t">
              <a:lnSpc>
                <a:spcPct val="115000"/>
              </a:lnSpc>
              <a:spcAft>
                <a:spcPts val="600"/>
              </a:spcAft>
            </a:pPr>
            <a:r>
              <a:rPr lang="en-GB" sz="2400" u="none" strike="sng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US" sz="2400" dirty="0">
              <a:solidFill>
                <a:schemeClr val="accent1">
                  <a:lumMod val="50000"/>
                </a:schemeClr>
              </a:solidFill>
            </a:endParaRPr>
          </a:p>
        </p:txBody>
      </p:sp>
    </p:spTree>
    <p:extLst>
      <p:ext uri="{BB962C8B-B14F-4D97-AF65-F5344CB8AC3E}">
        <p14:creationId xmlns:p14="http://schemas.microsoft.com/office/powerpoint/2010/main" val="2277254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13</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807345" y="104888"/>
            <a:ext cx="11715230"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Έναρξη της Εξέτασης </a:t>
            </a:r>
          </a:p>
        </p:txBody>
      </p:sp>
      <p:sp>
        <p:nvSpPr>
          <p:cNvPr id="6" name="TextBox 5">
            <a:extLst>
              <a:ext uri="{FF2B5EF4-FFF2-40B4-BE49-F238E27FC236}">
                <a16:creationId xmlns:a16="http://schemas.microsoft.com/office/drawing/2014/main" id="{DDB1DE9D-99D9-8957-DC03-201E77FB2E43}"/>
              </a:ext>
            </a:extLst>
          </p:cNvPr>
          <p:cNvSpPr txBox="1"/>
          <p:nvPr/>
        </p:nvSpPr>
        <p:spPr>
          <a:xfrm>
            <a:off x="2763519" y="1086905"/>
            <a:ext cx="9270595" cy="5447645"/>
          </a:xfrm>
          <a:prstGeom prst="rect">
            <a:avLst/>
          </a:prstGeom>
          <a:noFill/>
        </p:spPr>
        <p:txBody>
          <a:bodyPr wrap="square">
            <a:spAutoFit/>
          </a:bodyPr>
          <a:lstStyle/>
          <a:p>
            <a:pPr>
              <a:spcBef>
                <a:spcPts val="600"/>
              </a:spcBef>
              <a:spcAft>
                <a:spcPts val="600"/>
              </a:spcAft>
            </a:pPr>
            <a:r>
              <a:rPr lang="el-GR" sz="2400" b="1" dirty="0">
                <a:solidFill>
                  <a:schemeClr val="accent1">
                    <a:lumMod val="50000"/>
                  </a:schemeClr>
                </a:solidFill>
                <a:latin typeface="Arial" panose="020B0604020202020204" pitchFamily="34" charset="0"/>
                <a:cs typeface="Arial" panose="020B0604020202020204" pitchFamily="34" charset="0"/>
              </a:rPr>
              <a:t>Με την έναρξη της εξέτασης (η οποία σηματοδοτείται με το κτύπημα του κουδουνιού):</a:t>
            </a:r>
          </a:p>
          <a:p>
            <a:pPr marL="342900" indent="-342900">
              <a:spcBef>
                <a:spcPts val="600"/>
              </a:spcBef>
              <a:spcAft>
                <a:spcPts val="600"/>
              </a:spcAft>
              <a:buFont typeface="Arial" panose="020B0604020202020204" pitchFamily="34" charset="0"/>
              <a:buChar char="•"/>
            </a:pPr>
            <a:r>
              <a:rPr lang="el-GR" sz="2400" dirty="0">
                <a:solidFill>
                  <a:schemeClr val="accent1">
                    <a:lumMod val="50000"/>
                  </a:schemeClr>
                </a:solidFill>
                <a:latin typeface="Arial" panose="020B0604020202020204" pitchFamily="34" charset="0"/>
                <a:cs typeface="Arial" panose="020B0604020202020204" pitchFamily="34" charset="0"/>
              </a:rPr>
              <a:t>Ανοίγουν τον σφραγισμένο φάκελο </a:t>
            </a:r>
            <a:r>
              <a:rPr lang="el-GR" sz="2400" u="sng" dirty="0">
                <a:solidFill>
                  <a:schemeClr val="accent1">
                    <a:lumMod val="50000"/>
                  </a:schemeClr>
                </a:solidFill>
                <a:latin typeface="Arial" panose="020B0604020202020204" pitchFamily="34" charset="0"/>
                <a:cs typeface="Arial" panose="020B0604020202020204" pitchFamily="34" charset="0"/>
              </a:rPr>
              <a:t>στην παρουσία των μαθητών/τριών</a:t>
            </a:r>
            <a:r>
              <a:rPr lang="el-GR" sz="2400" dirty="0">
                <a:solidFill>
                  <a:schemeClr val="accent1">
                    <a:lumMod val="50000"/>
                  </a:schemeClr>
                </a:solidFill>
                <a:latin typeface="Arial" panose="020B0604020202020204" pitchFamily="34" charset="0"/>
                <a:cs typeface="Arial" panose="020B0604020202020204" pitchFamily="34" charset="0"/>
              </a:rPr>
              <a:t> και διανέμουν τα δοκίμια. </a:t>
            </a:r>
          </a:p>
          <a:p>
            <a:pPr marL="342900" indent="-342900">
              <a:spcBef>
                <a:spcPts val="600"/>
              </a:spcBef>
              <a:spcAft>
                <a:spcPts val="600"/>
              </a:spcAft>
              <a:buFont typeface="Arial" panose="020B0604020202020204" pitchFamily="34" charset="0"/>
              <a:buChar char="•"/>
            </a:pPr>
            <a:r>
              <a:rPr lang="el-GR" sz="2400" dirty="0">
                <a:solidFill>
                  <a:schemeClr val="accent1">
                    <a:lumMod val="50000"/>
                  </a:schemeClr>
                </a:solidFill>
                <a:latin typeface="Arial" panose="020B0604020202020204" pitchFamily="34" charset="0"/>
                <a:cs typeface="Arial" panose="020B0604020202020204" pitchFamily="34" charset="0"/>
              </a:rPr>
              <a:t>Ανακοινώνουν τον ακριβή αριθμό των σελίδων του εξεταστικού δοκιμίου, για έλεγχο από τους μαθητές και ακολούθως τον αναγράφουν, στον ειδικό χώρο στον πίνακα. </a:t>
            </a:r>
          </a:p>
          <a:p>
            <a:pPr marL="342900" indent="-342900">
              <a:spcBef>
                <a:spcPts val="600"/>
              </a:spcBef>
              <a:spcAft>
                <a:spcPts val="600"/>
              </a:spcAft>
              <a:buFont typeface="Arial" panose="020B0604020202020204" pitchFamily="34" charset="0"/>
              <a:buChar char="•"/>
            </a:pPr>
            <a:r>
              <a:rPr lang="el-GR" sz="2400" dirty="0">
                <a:solidFill>
                  <a:schemeClr val="accent1">
                    <a:lumMod val="50000"/>
                  </a:schemeClr>
                </a:solidFill>
                <a:latin typeface="Arial" panose="020B0604020202020204" pitchFamily="34" charset="0"/>
                <a:cs typeface="Arial" panose="020B0604020202020204" pitchFamily="34" charset="0"/>
              </a:rPr>
              <a:t>Επιπλέον αναγράφουν στον πίνακα την ακριβή ώρα έναρξης και λήξης της εξέτασης, σύμφωνα με τη χρονική της διάρκεια.</a:t>
            </a:r>
          </a:p>
          <a:p>
            <a:pPr marL="342900" indent="-342900">
              <a:spcBef>
                <a:spcPts val="600"/>
              </a:spcBef>
              <a:spcAft>
                <a:spcPts val="600"/>
              </a:spcAft>
              <a:buFont typeface="Arial" panose="020B0604020202020204" pitchFamily="34" charset="0"/>
              <a:buChar char="•"/>
            </a:pPr>
            <a:endParaRPr lang="el-GR" sz="2400" dirty="0">
              <a:solidFill>
                <a:schemeClr val="accent1">
                  <a:lumMod val="50000"/>
                </a:schemeClr>
              </a:solidFill>
              <a:latin typeface="Arial" panose="020B0604020202020204" pitchFamily="34" charset="0"/>
              <a:cs typeface="Arial" panose="020B0604020202020204" pitchFamily="34" charset="0"/>
            </a:endParaRPr>
          </a:p>
          <a:p>
            <a:pPr marL="342900" indent="-342900">
              <a:spcBef>
                <a:spcPts val="600"/>
              </a:spcBef>
              <a:spcAft>
                <a:spcPts val="600"/>
              </a:spcAft>
              <a:buFont typeface="Arial" panose="020B0604020202020204" pitchFamily="34" charset="0"/>
              <a:buChar char="•"/>
            </a:pPr>
            <a:endParaRPr lang="el-GR" sz="2400" dirty="0">
              <a:solidFill>
                <a:schemeClr val="accent1">
                  <a:lumMod val="50000"/>
                </a:schemeClr>
              </a:solidFill>
              <a:latin typeface="Arial" panose="020B0604020202020204" pitchFamily="34" charset="0"/>
              <a:cs typeface="Arial" panose="020B0604020202020204" pitchFamily="34" charset="0"/>
            </a:endParaRPr>
          </a:p>
          <a:p>
            <a:pPr marL="342900" indent="-342900">
              <a:spcBef>
                <a:spcPts val="600"/>
              </a:spcBef>
              <a:spcAft>
                <a:spcPts val="600"/>
              </a:spcAft>
              <a:buFont typeface="Arial" panose="020B0604020202020204" pitchFamily="34" charset="0"/>
              <a:buChar char="•"/>
            </a:pPr>
            <a:endParaRPr lang="el-GR" sz="24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8296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D8303-8005-0997-1B60-9E0098EE1D2F}"/>
            </a:ext>
          </a:extLst>
        </p:cNvPr>
        <p:cNvGrpSpPr/>
        <p:nvPr/>
      </p:nvGrpSpPr>
      <p:grpSpPr>
        <a:xfrm>
          <a:off x="0" y="0"/>
          <a:ext cx="0" cy="0"/>
          <a:chOff x="0" y="0"/>
          <a:chExt cx="0" cy="0"/>
        </a:xfrm>
      </p:grpSpPr>
      <p:sp>
        <p:nvSpPr>
          <p:cNvPr id="19" name="Rectangle 18">
            <a:extLst>
              <a:ext uri="{FF2B5EF4-FFF2-40B4-BE49-F238E27FC236}">
                <a16:creationId xmlns:a16="http://schemas.microsoft.com/office/drawing/2014/main" id="{A2864421-319E-B9E3-1D8D-EDDA7D12425E}"/>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1" name="Slide Number Placeholder 2">
            <a:extLst>
              <a:ext uri="{FF2B5EF4-FFF2-40B4-BE49-F238E27FC236}">
                <a16:creationId xmlns:a16="http://schemas.microsoft.com/office/drawing/2014/main" id="{B98F4ED5-2356-13F3-9B23-049F924552E5}"/>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14</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40F01E74-1157-5818-0B21-BDC6B9F638F7}"/>
              </a:ext>
            </a:extLst>
          </p:cNvPr>
          <p:cNvSpPr txBox="1"/>
          <p:nvPr/>
        </p:nvSpPr>
        <p:spPr>
          <a:xfrm>
            <a:off x="273747" y="139731"/>
            <a:ext cx="11644505"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Παραλαβή Θεμάτων</a:t>
            </a:r>
          </a:p>
        </p:txBody>
      </p:sp>
      <p:sp>
        <p:nvSpPr>
          <p:cNvPr id="5" name="TextBox 4">
            <a:extLst>
              <a:ext uri="{FF2B5EF4-FFF2-40B4-BE49-F238E27FC236}">
                <a16:creationId xmlns:a16="http://schemas.microsoft.com/office/drawing/2014/main" id="{9535AF36-EDCF-A187-ADE2-E3C8A8FCFDBC}"/>
              </a:ext>
            </a:extLst>
          </p:cNvPr>
          <p:cNvSpPr txBox="1"/>
          <p:nvPr/>
        </p:nvSpPr>
        <p:spPr>
          <a:xfrm>
            <a:off x="1706880" y="1179524"/>
            <a:ext cx="10425204" cy="1815882"/>
          </a:xfrm>
          <a:prstGeom prst="rect">
            <a:avLst/>
          </a:prstGeom>
          <a:noFill/>
        </p:spPr>
        <p:txBody>
          <a:bodyPr wrap="square">
            <a:spAutoFit/>
          </a:bodyPr>
          <a:lstStyle/>
          <a:p>
            <a:pPr marL="342900" indent="-342900" algn="just">
              <a:buFont typeface="Wingdings" panose="05000000000000000000" pitchFamily="2" charset="2"/>
              <a:buChar char="q"/>
            </a:pPr>
            <a:r>
              <a:rPr lang="el-GR" sz="2800" dirty="0">
                <a:solidFill>
                  <a:schemeClr val="accent1">
                    <a:lumMod val="50000"/>
                  </a:schemeClr>
                </a:solidFill>
                <a:latin typeface="Arial" panose="020B0604020202020204" pitchFamily="34" charset="0"/>
                <a:cs typeface="Times New Roman" panose="02020603050405020304" pitchFamily="18" charset="0"/>
              </a:rPr>
              <a:t>Επισημαίνεται ότι για τα μαθήματα της </a:t>
            </a:r>
            <a:r>
              <a:rPr lang="el-GR" sz="2800" dirty="0" err="1">
                <a:solidFill>
                  <a:schemeClr val="accent1">
                    <a:lumMod val="50000"/>
                  </a:schemeClr>
                </a:solidFill>
                <a:latin typeface="Arial" panose="020B0604020202020204" pitchFamily="34" charset="0"/>
                <a:cs typeface="Times New Roman" panose="02020603050405020304" pitchFamily="18" charset="0"/>
              </a:rPr>
              <a:t>Α΄Λυκείου</a:t>
            </a:r>
            <a:r>
              <a:rPr lang="el-GR" sz="2800" dirty="0">
                <a:solidFill>
                  <a:schemeClr val="accent1">
                    <a:lumMod val="50000"/>
                  </a:schemeClr>
                </a:solidFill>
                <a:latin typeface="Arial" panose="020B0604020202020204" pitchFamily="34" charset="0"/>
                <a:cs typeface="Times New Roman" panose="02020603050405020304" pitchFamily="18" charset="0"/>
              </a:rPr>
              <a:t>/ΤΕΣΕΚ: Φυσικής (Προσ.), Φυσικής 2ωρο ΤΣ,</a:t>
            </a:r>
            <a:r>
              <a:rPr lang="en-GB" sz="2800" dirty="0">
                <a:solidFill>
                  <a:schemeClr val="accent1">
                    <a:lumMod val="50000"/>
                  </a:schemeClr>
                </a:solidFill>
                <a:latin typeface="Arial" panose="020B0604020202020204" pitchFamily="34" charset="0"/>
                <a:cs typeface="Times New Roman" panose="02020603050405020304" pitchFamily="18" charset="0"/>
              </a:rPr>
              <a:t> </a:t>
            </a:r>
            <a:r>
              <a:rPr lang="el-GR" sz="2800" dirty="0">
                <a:solidFill>
                  <a:schemeClr val="accent1">
                    <a:lumMod val="50000"/>
                  </a:schemeClr>
                </a:solidFill>
                <a:latin typeface="Arial" panose="020B0604020202020204" pitchFamily="34" charset="0"/>
                <a:cs typeface="Times New Roman" panose="02020603050405020304" pitchFamily="18" charset="0"/>
              </a:rPr>
              <a:t>Βιολογίας ΤΣ, οι μαθητές/</a:t>
            </a:r>
            <a:r>
              <a:rPr lang="el-GR" sz="2800" dirty="0" err="1">
                <a:solidFill>
                  <a:schemeClr val="accent1">
                    <a:lumMod val="50000"/>
                  </a:schemeClr>
                </a:solidFill>
                <a:latin typeface="Arial" panose="020B0604020202020204" pitchFamily="34" charset="0"/>
                <a:cs typeface="Times New Roman" panose="02020603050405020304" pitchFamily="18" charset="0"/>
              </a:rPr>
              <a:t>τριες</a:t>
            </a:r>
            <a:r>
              <a:rPr lang="el-GR" sz="2800" dirty="0">
                <a:solidFill>
                  <a:schemeClr val="accent1">
                    <a:lumMod val="50000"/>
                  </a:schemeClr>
                </a:solidFill>
                <a:latin typeface="Arial" panose="020B0604020202020204" pitchFamily="34" charset="0"/>
                <a:cs typeface="Times New Roman" panose="02020603050405020304" pitchFamily="18" charset="0"/>
              </a:rPr>
              <a:t> καταγράφουν τα ατομικά τους στοιχεία και στο ειδικό πλαίσιο του εξεταστικού δοκιμίου. </a:t>
            </a:r>
          </a:p>
        </p:txBody>
      </p:sp>
      <p:grpSp>
        <p:nvGrpSpPr>
          <p:cNvPr id="28" name="Group 27">
            <a:extLst>
              <a:ext uri="{FF2B5EF4-FFF2-40B4-BE49-F238E27FC236}">
                <a16:creationId xmlns:a16="http://schemas.microsoft.com/office/drawing/2014/main" id="{C225B695-BBDC-4C2F-426E-339F6FDB4E99}"/>
              </a:ext>
            </a:extLst>
          </p:cNvPr>
          <p:cNvGrpSpPr/>
          <p:nvPr/>
        </p:nvGrpSpPr>
        <p:grpSpPr>
          <a:xfrm>
            <a:off x="6095999" y="3429000"/>
            <a:ext cx="5590254" cy="2676106"/>
            <a:chOff x="6204039" y="2748469"/>
            <a:chExt cx="5590254" cy="2676106"/>
          </a:xfrm>
        </p:grpSpPr>
        <p:sp>
          <p:nvSpPr>
            <p:cNvPr id="4" name="Rectangle 3">
              <a:extLst>
                <a:ext uri="{FF2B5EF4-FFF2-40B4-BE49-F238E27FC236}">
                  <a16:creationId xmlns:a16="http://schemas.microsoft.com/office/drawing/2014/main" id="{2E3C29FC-223D-DCFE-E820-8E63DA533B3A}"/>
                </a:ext>
              </a:extLst>
            </p:cNvPr>
            <p:cNvSpPr/>
            <p:nvPr/>
          </p:nvSpPr>
          <p:spPr>
            <a:xfrm>
              <a:off x="7962880" y="2838008"/>
              <a:ext cx="1744134" cy="2586567"/>
            </a:xfrm>
            <a:prstGeom prst="rect">
              <a:avLst/>
            </a:prstGeom>
            <a:solidFill>
              <a:srgbClr val="E97FE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grpSp>
          <p:nvGrpSpPr>
            <p:cNvPr id="27" name="Group 26">
              <a:extLst>
                <a:ext uri="{FF2B5EF4-FFF2-40B4-BE49-F238E27FC236}">
                  <a16:creationId xmlns:a16="http://schemas.microsoft.com/office/drawing/2014/main" id="{654DAF46-2973-F3DF-BF8A-664C1DBFB90B}"/>
                </a:ext>
              </a:extLst>
            </p:cNvPr>
            <p:cNvGrpSpPr/>
            <p:nvPr/>
          </p:nvGrpSpPr>
          <p:grpSpPr>
            <a:xfrm>
              <a:off x="6204039" y="2748469"/>
              <a:ext cx="5590254" cy="2676106"/>
              <a:chOff x="6204039" y="2748469"/>
              <a:chExt cx="5590254" cy="2676106"/>
            </a:xfrm>
          </p:grpSpPr>
          <p:grpSp>
            <p:nvGrpSpPr>
              <p:cNvPr id="14" name="Group 13">
                <a:extLst>
                  <a:ext uri="{FF2B5EF4-FFF2-40B4-BE49-F238E27FC236}">
                    <a16:creationId xmlns:a16="http://schemas.microsoft.com/office/drawing/2014/main" id="{FF84F7F3-7E01-79A6-3113-2F57F40789AB}"/>
                  </a:ext>
                </a:extLst>
              </p:cNvPr>
              <p:cNvGrpSpPr/>
              <p:nvPr/>
            </p:nvGrpSpPr>
            <p:grpSpPr>
              <a:xfrm>
                <a:off x="7995890" y="2867644"/>
                <a:ext cx="1688467" cy="2523066"/>
                <a:chOff x="9541076" y="2823634"/>
                <a:chExt cx="1688467" cy="2523066"/>
              </a:xfrm>
            </p:grpSpPr>
            <p:graphicFrame>
              <p:nvGraphicFramePr>
                <p:cNvPr id="2" name="Object 1">
                  <a:extLst>
                    <a:ext uri="{FF2B5EF4-FFF2-40B4-BE49-F238E27FC236}">
                      <a16:creationId xmlns:a16="http://schemas.microsoft.com/office/drawing/2014/main" id="{8A091A04-EF41-2D97-DFE4-AC0D2F8E29C9}"/>
                    </a:ext>
                  </a:extLst>
                </p:cNvPr>
                <p:cNvGraphicFramePr>
                  <a:graphicFrameLocks noChangeAspect="1"/>
                </p:cNvGraphicFramePr>
                <p:nvPr/>
              </p:nvGraphicFramePr>
              <p:xfrm>
                <a:off x="9541076" y="2823634"/>
                <a:ext cx="1688467" cy="2523066"/>
              </p:xfrm>
              <a:graphic>
                <a:graphicData uri="http://schemas.openxmlformats.org/presentationml/2006/ole">
                  <mc:AlternateContent xmlns:mc="http://schemas.openxmlformats.org/markup-compatibility/2006">
                    <mc:Choice xmlns:v="urn:schemas-microsoft-com:vml" Requires="v">
                      <p:oleObj name="Acrobat Document" r:id="rId2" imgW="3778114" imgH="5346457" progId="Acrobat.Document.DC">
                        <p:embed/>
                      </p:oleObj>
                    </mc:Choice>
                    <mc:Fallback>
                      <p:oleObj name="Acrobat Document" r:id="rId2" imgW="3778114" imgH="5346457" progId="Acrobat.Document.DC">
                        <p:embed/>
                        <p:pic>
                          <p:nvPicPr>
                            <p:cNvPr id="2" name="Object 1">
                              <a:extLst>
                                <a:ext uri="{FF2B5EF4-FFF2-40B4-BE49-F238E27FC236}">
                                  <a16:creationId xmlns:a16="http://schemas.microsoft.com/office/drawing/2014/main" id="{8A091A04-EF41-2D97-DFE4-AC0D2F8E29C9}"/>
                                </a:ext>
                              </a:extLst>
                            </p:cNvPr>
                            <p:cNvPicPr/>
                            <p:nvPr/>
                          </p:nvPicPr>
                          <p:blipFill>
                            <a:blip r:embed="rId3"/>
                            <a:stretch>
                              <a:fillRect/>
                            </a:stretch>
                          </p:blipFill>
                          <p:spPr>
                            <a:xfrm>
                              <a:off x="9541076" y="2823634"/>
                              <a:ext cx="1688467" cy="2523066"/>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09FBF540-C645-1F1D-DAD9-B414E31BB0E1}"/>
                    </a:ext>
                  </a:extLst>
                </p:cNvPr>
                <p:cNvSpPr/>
                <p:nvPr/>
              </p:nvSpPr>
              <p:spPr>
                <a:xfrm>
                  <a:off x="10543436" y="3599293"/>
                  <a:ext cx="302150"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3" name="Rectangle 12">
                  <a:extLst>
                    <a:ext uri="{FF2B5EF4-FFF2-40B4-BE49-F238E27FC236}">
                      <a16:creationId xmlns:a16="http://schemas.microsoft.com/office/drawing/2014/main" id="{8449779E-CD29-1BC0-E07C-8D01B9075308}"/>
                    </a:ext>
                  </a:extLst>
                </p:cNvPr>
                <p:cNvSpPr/>
                <p:nvPr/>
              </p:nvSpPr>
              <p:spPr>
                <a:xfrm>
                  <a:off x="10546086" y="3684158"/>
                  <a:ext cx="302150"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grpSp>
          <p:grpSp>
            <p:nvGrpSpPr>
              <p:cNvPr id="26" name="Group 25">
                <a:extLst>
                  <a:ext uri="{FF2B5EF4-FFF2-40B4-BE49-F238E27FC236}">
                    <a16:creationId xmlns:a16="http://schemas.microsoft.com/office/drawing/2014/main" id="{183EC10C-A166-A8D4-6B18-D4710C33D8FB}"/>
                  </a:ext>
                </a:extLst>
              </p:cNvPr>
              <p:cNvGrpSpPr/>
              <p:nvPr/>
            </p:nvGrpSpPr>
            <p:grpSpPr>
              <a:xfrm>
                <a:off x="6204039" y="2748469"/>
                <a:ext cx="5590254" cy="2676106"/>
                <a:chOff x="6204039" y="2748469"/>
                <a:chExt cx="5590254" cy="2676106"/>
              </a:xfrm>
            </p:grpSpPr>
            <p:sp>
              <p:nvSpPr>
                <p:cNvPr id="3" name="Rectangle 2">
                  <a:extLst>
                    <a:ext uri="{FF2B5EF4-FFF2-40B4-BE49-F238E27FC236}">
                      <a16:creationId xmlns:a16="http://schemas.microsoft.com/office/drawing/2014/main" id="{09D92B3C-8900-D68E-8491-770A281EBE45}"/>
                    </a:ext>
                  </a:extLst>
                </p:cNvPr>
                <p:cNvSpPr/>
                <p:nvPr/>
              </p:nvSpPr>
              <p:spPr>
                <a:xfrm>
                  <a:off x="6204039" y="2838008"/>
                  <a:ext cx="1744134" cy="2586567"/>
                </a:xfrm>
                <a:prstGeom prst="rect">
                  <a:avLst/>
                </a:prstGeom>
                <a:solidFill>
                  <a:srgbClr val="E97FE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Oval 6">
                  <a:extLst>
                    <a:ext uri="{FF2B5EF4-FFF2-40B4-BE49-F238E27FC236}">
                      <a16:creationId xmlns:a16="http://schemas.microsoft.com/office/drawing/2014/main" id="{053EF102-14CA-E0A3-4515-4391D9C0FFB0}"/>
                    </a:ext>
                  </a:extLst>
                </p:cNvPr>
                <p:cNvSpPr/>
                <p:nvPr/>
              </p:nvSpPr>
              <p:spPr>
                <a:xfrm>
                  <a:off x="7798058" y="3751027"/>
                  <a:ext cx="53008" cy="69115"/>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8" name="Oval 7">
                  <a:extLst>
                    <a:ext uri="{FF2B5EF4-FFF2-40B4-BE49-F238E27FC236}">
                      <a16:creationId xmlns:a16="http://schemas.microsoft.com/office/drawing/2014/main" id="{8A6F696B-0819-31FB-BB64-48B7FCB0FC06}"/>
                    </a:ext>
                  </a:extLst>
                </p:cNvPr>
                <p:cNvSpPr/>
                <p:nvPr/>
              </p:nvSpPr>
              <p:spPr>
                <a:xfrm>
                  <a:off x="7787379" y="4440740"/>
                  <a:ext cx="53008" cy="69115"/>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15" name="Oval 14">
                  <a:extLst>
                    <a:ext uri="{FF2B5EF4-FFF2-40B4-BE49-F238E27FC236}">
                      <a16:creationId xmlns:a16="http://schemas.microsoft.com/office/drawing/2014/main" id="{6394A716-C521-6357-9E75-4A191C232D9B}"/>
                    </a:ext>
                  </a:extLst>
                </p:cNvPr>
                <p:cNvSpPr/>
                <p:nvPr/>
              </p:nvSpPr>
              <p:spPr>
                <a:xfrm>
                  <a:off x="8061699" y="4440740"/>
                  <a:ext cx="53008" cy="69115"/>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16" name="Oval 15">
                  <a:extLst>
                    <a:ext uri="{FF2B5EF4-FFF2-40B4-BE49-F238E27FC236}">
                      <a16:creationId xmlns:a16="http://schemas.microsoft.com/office/drawing/2014/main" id="{82AC4DA2-51EC-133F-BC17-6E53D4C075A0}"/>
                    </a:ext>
                  </a:extLst>
                </p:cNvPr>
                <p:cNvSpPr/>
                <p:nvPr/>
              </p:nvSpPr>
              <p:spPr>
                <a:xfrm>
                  <a:off x="8068008" y="3755229"/>
                  <a:ext cx="53008" cy="69115"/>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17" name="Freeform: Shape 16">
                  <a:extLst>
                    <a:ext uri="{FF2B5EF4-FFF2-40B4-BE49-F238E27FC236}">
                      <a16:creationId xmlns:a16="http://schemas.microsoft.com/office/drawing/2014/main" id="{6B67CB77-7A96-9BEA-A5A8-CB3FCB591C1F}"/>
                    </a:ext>
                  </a:extLst>
                </p:cNvPr>
                <p:cNvSpPr/>
                <p:nvPr/>
              </p:nvSpPr>
              <p:spPr>
                <a:xfrm>
                  <a:off x="7821451" y="3743854"/>
                  <a:ext cx="275645" cy="42574"/>
                </a:xfrm>
                <a:custGeom>
                  <a:avLst/>
                  <a:gdLst>
                    <a:gd name="connsiteX0" fmla="*/ 275645 w 275645"/>
                    <a:gd name="connsiteY0" fmla="*/ 31968 h 42574"/>
                    <a:gd name="connsiteX1" fmla="*/ 153725 w 275645"/>
                    <a:gd name="connsiteY1" fmla="*/ 21366 h 42574"/>
                    <a:gd name="connsiteX2" fmla="*/ 29154 w 275645"/>
                    <a:gd name="connsiteY2" fmla="*/ 5464 h 42574"/>
                    <a:gd name="connsiteX3" fmla="*/ 18553 w 275645"/>
                    <a:gd name="connsiteY3" fmla="*/ 163 h 42574"/>
                    <a:gd name="connsiteX4" fmla="*/ 10601 w 275645"/>
                    <a:gd name="connsiteY4" fmla="*/ 10765 h 42574"/>
                    <a:gd name="connsiteX5" fmla="*/ 5300 w 275645"/>
                    <a:gd name="connsiteY5" fmla="*/ 24017 h 42574"/>
                    <a:gd name="connsiteX6" fmla="*/ 0 w 275645"/>
                    <a:gd name="connsiteY6" fmla="*/ 34619 h 42574"/>
                    <a:gd name="connsiteX7" fmla="*/ 15902 w 275645"/>
                    <a:gd name="connsiteY7" fmla="*/ 42570 h 4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5645" h="42574">
                      <a:moveTo>
                        <a:pt x="275645" y="31968"/>
                      </a:moveTo>
                      <a:cubicBezTo>
                        <a:pt x="235005" y="28434"/>
                        <a:pt x="194243" y="26102"/>
                        <a:pt x="153725" y="21366"/>
                      </a:cubicBezTo>
                      <a:cubicBezTo>
                        <a:pt x="-20910" y="954"/>
                        <a:pt x="139320" y="12348"/>
                        <a:pt x="29154" y="5464"/>
                      </a:cubicBezTo>
                      <a:cubicBezTo>
                        <a:pt x="25620" y="3697"/>
                        <a:pt x="22352" y="-922"/>
                        <a:pt x="18553" y="163"/>
                      </a:cubicBezTo>
                      <a:cubicBezTo>
                        <a:pt x="14305" y="1377"/>
                        <a:pt x="12746" y="6903"/>
                        <a:pt x="10601" y="10765"/>
                      </a:cubicBezTo>
                      <a:cubicBezTo>
                        <a:pt x="8290" y="14924"/>
                        <a:pt x="7232" y="19669"/>
                        <a:pt x="5300" y="24017"/>
                      </a:cubicBezTo>
                      <a:cubicBezTo>
                        <a:pt x="3695" y="27627"/>
                        <a:pt x="1767" y="31085"/>
                        <a:pt x="0" y="34619"/>
                      </a:cubicBezTo>
                      <a:cubicBezTo>
                        <a:pt x="14009" y="43024"/>
                        <a:pt x="8101" y="42570"/>
                        <a:pt x="15902" y="42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Freeform: Shape 17">
                  <a:extLst>
                    <a:ext uri="{FF2B5EF4-FFF2-40B4-BE49-F238E27FC236}">
                      <a16:creationId xmlns:a16="http://schemas.microsoft.com/office/drawing/2014/main" id="{E0A64F90-DF8A-45FD-9BB0-86279921CA84}"/>
                    </a:ext>
                  </a:extLst>
                </p:cNvPr>
                <p:cNvSpPr/>
                <p:nvPr/>
              </p:nvSpPr>
              <p:spPr>
                <a:xfrm>
                  <a:off x="7815938" y="4459634"/>
                  <a:ext cx="289109" cy="23854"/>
                </a:xfrm>
                <a:custGeom>
                  <a:avLst/>
                  <a:gdLst>
                    <a:gd name="connsiteX0" fmla="*/ 289109 w 289109"/>
                    <a:gd name="connsiteY0" fmla="*/ 13253 h 23854"/>
                    <a:gd name="connsiteX1" fmla="*/ 238751 w 289109"/>
                    <a:gd name="connsiteY1" fmla="*/ 10602 h 23854"/>
                    <a:gd name="connsiteX2" fmla="*/ 92977 w 289109"/>
                    <a:gd name="connsiteY2" fmla="*/ 5301 h 23854"/>
                    <a:gd name="connsiteX3" fmla="*/ 47919 w 289109"/>
                    <a:gd name="connsiteY3" fmla="*/ 0 h 23854"/>
                    <a:gd name="connsiteX4" fmla="*/ 212 w 289109"/>
                    <a:gd name="connsiteY4" fmla="*/ 23854 h 238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109" h="23854">
                      <a:moveTo>
                        <a:pt x="289109" y="13253"/>
                      </a:moveTo>
                      <a:lnTo>
                        <a:pt x="238751" y="10602"/>
                      </a:lnTo>
                      <a:lnTo>
                        <a:pt x="92977" y="5301"/>
                      </a:lnTo>
                      <a:cubicBezTo>
                        <a:pt x="77877" y="4462"/>
                        <a:pt x="62938" y="1767"/>
                        <a:pt x="47919" y="0"/>
                      </a:cubicBezTo>
                      <a:cubicBezTo>
                        <a:pt x="-5935" y="5984"/>
                        <a:pt x="212" y="-10699"/>
                        <a:pt x="212" y="23854"/>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cxnSp>
              <p:nvCxnSpPr>
                <p:cNvPr id="24" name="Straight Arrow Connector 23">
                  <a:extLst>
                    <a:ext uri="{FF2B5EF4-FFF2-40B4-BE49-F238E27FC236}">
                      <a16:creationId xmlns:a16="http://schemas.microsoft.com/office/drawing/2014/main" id="{1ED66B7B-FF92-AF8B-CE88-4EC281B1C39F}"/>
                    </a:ext>
                  </a:extLst>
                </p:cNvPr>
                <p:cNvCxnSpPr/>
                <p:nvPr/>
              </p:nvCxnSpPr>
              <p:spPr>
                <a:xfrm flipV="1">
                  <a:off x="8772372" y="2943683"/>
                  <a:ext cx="1237130" cy="1613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D4A3175C-1BD1-A067-69AA-68F281809122}"/>
                    </a:ext>
                  </a:extLst>
                </p:cNvPr>
                <p:cNvSpPr txBox="1"/>
                <p:nvPr/>
              </p:nvSpPr>
              <p:spPr>
                <a:xfrm>
                  <a:off x="10087739" y="2748469"/>
                  <a:ext cx="1706554" cy="923330"/>
                </a:xfrm>
                <a:prstGeom prst="rect">
                  <a:avLst/>
                </a:prstGeom>
                <a:noFill/>
              </p:spPr>
              <p:txBody>
                <a:bodyPr wrap="square" rtlCol="0">
                  <a:spAutoFit/>
                </a:bodyPr>
                <a:lstStyle/>
                <a:p>
                  <a:r>
                    <a:rPr lang="el-GR" dirty="0">
                      <a:solidFill>
                        <a:schemeClr val="accent1">
                          <a:lumMod val="50000"/>
                        </a:schemeClr>
                      </a:solidFill>
                      <a:latin typeface="Arial" panose="020B0604020202020204" pitchFamily="34" charset="0"/>
                      <a:cs typeface="Times New Roman" panose="02020603050405020304" pitchFamily="18" charset="0"/>
                    </a:rPr>
                    <a:t>Ε</a:t>
                  </a:r>
                  <a:r>
                    <a:rPr lang="el-GR" sz="1800" dirty="0">
                      <a:solidFill>
                        <a:schemeClr val="accent1">
                          <a:lumMod val="50000"/>
                        </a:schemeClr>
                      </a:solidFill>
                      <a:latin typeface="Arial" panose="020B0604020202020204" pitchFamily="34" charset="0"/>
                      <a:cs typeface="Times New Roman" panose="02020603050405020304" pitchFamily="18" charset="0"/>
                    </a:rPr>
                    <a:t>ιδικό πλαίσιο εξεταστικού δοκιμίου</a:t>
                  </a:r>
                  <a:endParaRPr lang="el-GR" dirty="0"/>
                </a:p>
              </p:txBody>
            </p:sp>
          </p:grpSp>
        </p:grpSp>
      </p:grpSp>
    </p:spTree>
    <p:extLst>
      <p:ext uri="{BB962C8B-B14F-4D97-AF65-F5344CB8AC3E}">
        <p14:creationId xmlns:p14="http://schemas.microsoft.com/office/powerpoint/2010/main" val="2736711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1D87A90-A068-4ED2-BE68-EF328F349F65}"/>
              </a:ext>
            </a:extLst>
          </p:cNvPr>
          <p:cNvSpPr/>
          <p:nvPr/>
        </p:nvSpPr>
        <p:spPr>
          <a:xfrm>
            <a:off x="0" y="-223230"/>
            <a:ext cx="12192000" cy="126108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1" name="TextBox 10">
            <a:extLst>
              <a:ext uri="{FF2B5EF4-FFF2-40B4-BE49-F238E27FC236}">
                <a16:creationId xmlns:a16="http://schemas.microsoft.com/office/drawing/2014/main" id="{BE60BA66-B05F-469D-977A-D2423AE8D0E2}"/>
              </a:ext>
            </a:extLst>
          </p:cNvPr>
          <p:cNvSpPr txBox="1"/>
          <p:nvPr/>
        </p:nvSpPr>
        <p:spPr>
          <a:xfrm>
            <a:off x="121699" y="33931"/>
            <a:ext cx="12408298" cy="707886"/>
          </a:xfrm>
          <a:prstGeom prst="rect">
            <a:avLst/>
          </a:prstGeom>
          <a:noFill/>
        </p:spPr>
        <p:txBody>
          <a:bodyPr wrap="square" rtlCol="0">
            <a:spAutoFit/>
          </a:bodyPr>
          <a:lstStyle/>
          <a:p>
            <a:pPr algn="ctr"/>
            <a:r>
              <a:rPr lang="el-GR" sz="4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a:t>
            </a:r>
          </a:p>
        </p:txBody>
      </p:sp>
      <p:sp>
        <p:nvSpPr>
          <p:cNvPr id="6" name="TextBox 5">
            <a:extLst>
              <a:ext uri="{FF2B5EF4-FFF2-40B4-BE49-F238E27FC236}">
                <a16:creationId xmlns:a16="http://schemas.microsoft.com/office/drawing/2014/main" id="{11BDB4B7-19F2-65DA-7E20-7F3719E77030}"/>
              </a:ext>
            </a:extLst>
          </p:cNvPr>
          <p:cNvSpPr txBox="1"/>
          <p:nvPr/>
        </p:nvSpPr>
        <p:spPr>
          <a:xfrm>
            <a:off x="2204720" y="1037858"/>
            <a:ext cx="9866817" cy="4031873"/>
          </a:xfrm>
          <a:prstGeom prst="rect">
            <a:avLst/>
          </a:prstGeom>
          <a:noFill/>
        </p:spPr>
        <p:txBody>
          <a:bodyPr wrap="square">
            <a:spAutoFit/>
          </a:bodyPr>
          <a:lstStyle/>
          <a:p>
            <a:pPr marL="457200" indent="-457200" algn="just">
              <a:spcBef>
                <a:spcPts val="1200"/>
              </a:spcBef>
              <a:spcAft>
                <a:spcPts val="1200"/>
              </a:spcAft>
              <a:buFont typeface="Arial" panose="020B0604020202020204" pitchFamily="34" charset="0"/>
              <a:buChar char="•"/>
            </a:pPr>
            <a:r>
              <a:rPr lang="el-GR" sz="2400" dirty="0">
                <a:solidFill>
                  <a:schemeClr val="accent1">
                    <a:lumMod val="50000"/>
                  </a:schemeClr>
                </a:solidFill>
                <a:latin typeface="Arial" panose="020B0604020202020204" pitchFamily="34" charset="0"/>
                <a:ea typeface="Times New Roman" panose="02020603050405020304" pitchFamily="18" charset="0"/>
                <a:cs typeface="Times New Roman" panose="02020603050405020304" pitchFamily="18" charset="0"/>
              </a:rPr>
              <a:t>Ε</a:t>
            </a:r>
            <a:r>
              <a:rPr lang="el-GR" sz="2400" dirty="0">
                <a:solidFill>
                  <a:schemeClr val="accent1">
                    <a:lumMod val="50000"/>
                  </a:schemeClr>
                </a:solidFill>
                <a:latin typeface="Arial" panose="020B0604020202020204" pitchFamily="34" charset="0"/>
                <a:cs typeface="Arial" panose="020B0604020202020204" pitchFamily="34" charset="0"/>
              </a:rPr>
              <a:t>λέγχουν τα ατομικά στοιχεία του/της μαθητή/</a:t>
            </a:r>
            <a:r>
              <a:rPr lang="el-GR" sz="2400" dirty="0" err="1">
                <a:solidFill>
                  <a:schemeClr val="accent1">
                    <a:lumMod val="50000"/>
                  </a:schemeClr>
                </a:solidFill>
                <a:latin typeface="Arial" panose="020B0604020202020204" pitchFamily="34" charset="0"/>
                <a:cs typeface="Arial" panose="020B0604020202020204" pitchFamily="34" charset="0"/>
              </a:rPr>
              <a:t>τριας</a:t>
            </a:r>
            <a:r>
              <a:rPr lang="el-GR" sz="2400" dirty="0">
                <a:solidFill>
                  <a:schemeClr val="accent1">
                    <a:lumMod val="50000"/>
                  </a:schemeClr>
                </a:solidFill>
                <a:latin typeface="Arial" panose="020B0604020202020204" pitchFamily="34" charset="0"/>
                <a:cs typeface="Arial" panose="020B0604020202020204" pitchFamily="34" charset="0"/>
              </a:rPr>
              <a:t> και τα συγκρίνουν με τα ατομικά στοιχεία που ο/η μαθητής/</a:t>
            </a:r>
            <a:r>
              <a:rPr lang="el-GR" sz="2400" dirty="0" err="1">
                <a:solidFill>
                  <a:schemeClr val="accent1">
                    <a:lumMod val="50000"/>
                  </a:schemeClr>
                </a:solidFill>
                <a:latin typeface="Arial" panose="020B0604020202020204" pitchFamily="34" charset="0"/>
                <a:cs typeface="Arial" panose="020B0604020202020204" pitchFamily="34" charset="0"/>
              </a:rPr>
              <a:t>τρια</a:t>
            </a:r>
            <a:r>
              <a:rPr lang="el-GR" sz="2400" dirty="0">
                <a:solidFill>
                  <a:schemeClr val="accent1">
                    <a:lumMod val="50000"/>
                  </a:schemeClr>
                </a:solidFill>
                <a:latin typeface="Arial" panose="020B0604020202020204" pitchFamily="34" charset="0"/>
                <a:cs typeface="Arial" panose="020B0604020202020204" pitchFamily="34" charset="0"/>
              </a:rPr>
              <a:t> έγραψε στο τετράδιο απαντήσεων ή στο ειδικό πλαίσιο της πρώτης σελίδας του εξεταστικού δοκιμίου.</a:t>
            </a:r>
          </a:p>
          <a:p>
            <a:pPr marL="457200" indent="-457200" algn="just">
              <a:spcBef>
                <a:spcPts val="1200"/>
              </a:spcBef>
              <a:spcAft>
                <a:spcPts val="1200"/>
              </a:spcAft>
              <a:buFont typeface="Arial" panose="020B0604020202020204" pitchFamily="34" charset="0"/>
              <a:buChar char="•"/>
            </a:pPr>
            <a:r>
              <a:rPr lang="el-GR" sz="2400" b="1" u="sng" dirty="0">
                <a:solidFill>
                  <a:schemeClr val="accent1">
                    <a:lumMod val="50000"/>
                  </a:schemeClr>
                </a:solidFill>
                <a:latin typeface="Arial" panose="020B0604020202020204" pitchFamily="34" charset="0"/>
                <a:cs typeface="Arial" panose="020B0604020202020204" pitchFamily="34" charset="0"/>
              </a:rPr>
              <a:t>Δεν δίνουν διευκρινίσεις</a:t>
            </a:r>
            <a:r>
              <a:rPr lang="el-GR" sz="2400" b="1" dirty="0">
                <a:solidFill>
                  <a:schemeClr val="accent1">
                    <a:lumMod val="50000"/>
                  </a:schemeClr>
                </a:solidFill>
                <a:latin typeface="Arial" panose="020B0604020202020204" pitchFamily="34" charset="0"/>
                <a:cs typeface="Arial" panose="020B0604020202020204" pitchFamily="34" charset="0"/>
              </a:rPr>
              <a:t> </a:t>
            </a:r>
            <a:r>
              <a:rPr lang="el-GR" sz="2400" dirty="0">
                <a:solidFill>
                  <a:schemeClr val="accent1">
                    <a:lumMod val="50000"/>
                  </a:schemeClr>
                </a:solidFill>
                <a:latin typeface="Arial" panose="020B0604020202020204" pitchFamily="34" charset="0"/>
                <a:cs typeface="Arial" panose="020B0604020202020204" pitchFamily="34" charset="0"/>
              </a:rPr>
              <a:t>σε ό,τι αφορά το περιεχόμενο του εξεταστικού δοκιμίου. </a:t>
            </a:r>
          </a:p>
          <a:p>
            <a:pPr marL="342900" indent="-342900" algn="just">
              <a:spcBef>
                <a:spcPts val="1200"/>
              </a:spcBef>
              <a:spcAft>
                <a:spcPts val="1200"/>
              </a:spcAft>
              <a:buFont typeface="Arial" panose="020B0604020202020204" pitchFamily="34" charset="0"/>
              <a:buChar char="•"/>
            </a:pPr>
            <a:r>
              <a:rPr lang="el-GR" sz="2400" dirty="0">
                <a:solidFill>
                  <a:schemeClr val="accent1">
                    <a:lumMod val="50000"/>
                  </a:schemeClr>
                </a:solidFill>
                <a:latin typeface="Arial" panose="020B0604020202020204" pitchFamily="34" charset="0"/>
                <a:cs typeface="Arial" panose="020B0604020202020204" pitchFamily="34" charset="0"/>
              </a:rPr>
              <a:t>Υποχρεούνται να λαμβάνουν όλα τα αναγκαία μέτρα, ώστε η εξέταση να διεξάγεται ομαλά και να αποκλείεται </a:t>
            </a:r>
            <a:r>
              <a:rPr lang="el-GR" sz="2400" dirty="0" err="1">
                <a:solidFill>
                  <a:schemeClr val="accent1">
                    <a:lumMod val="50000"/>
                  </a:schemeClr>
                </a:solidFill>
                <a:latin typeface="Arial" panose="020B0604020202020204" pitchFamily="34" charset="0"/>
                <a:cs typeface="Arial" panose="020B0604020202020204" pitchFamily="34" charset="0"/>
              </a:rPr>
              <a:t>δολίευση</a:t>
            </a:r>
            <a:r>
              <a:rPr lang="el-GR" sz="2400" dirty="0">
                <a:solidFill>
                  <a:schemeClr val="accent1">
                    <a:lumMod val="50000"/>
                  </a:schemeClr>
                </a:solidFill>
                <a:latin typeface="Arial" panose="020B0604020202020204" pitchFamily="34" charset="0"/>
                <a:cs typeface="Arial" panose="020B0604020202020204" pitchFamily="34" charset="0"/>
              </a:rPr>
              <a:t>, </a:t>
            </a:r>
            <a:r>
              <a:rPr lang="el-GR" sz="2400" b="1" dirty="0">
                <a:solidFill>
                  <a:schemeClr val="accent1">
                    <a:lumMod val="50000"/>
                  </a:schemeClr>
                </a:solidFill>
                <a:latin typeface="Arial" panose="020B0604020202020204" pitchFamily="34" charset="0"/>
                <a:cs typeface="Arial" panose="020B0604020202020204" pitchFamily="34" charset="0"/>
              </a:rPr>
              <a:t>εξασφαλίζοντας το αδιάβλητο της εξέτασης</a:t>
            </a:r>
            <a:r>
              <a:rPr lang="el-GR" sz="2400" dirty="0">
                <a:solidFill>
                  <a:schemeClr val="accent1">
                    <a:lumMod val="50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146773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16</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1538370" y="95472"/>
            <a:ext cx="11725809" cy="523220"/>
          </a:xfrm>
          <a:prstGeom prst="rect">
            <a:avLst/>
          </a:prstGeom>
          <a:noFill/>
        </p:spPr>
        <p:txBody>
          <a:bodyPr wrap="square" rtlCol="0">
            <a:spAutoFit/>
          </a:bodyPr>
          <a:lstStyle/>
          <a:p>
            <a:pPr algn="ctr"/>
            <a:r>
              <a:rPr lang="el-GR" sz="28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Προσέλευση/Αποχώρηση Μαθητών</a:t>
            </a:r>
          </a:p>
        </p:txBody>
      </p:sp>
      <p:sp>
        <p:nvSpPr>
          <p:cNvPr id="6" name="TextBox 5">
            <a:extLst>
              <a:ext uri="{FF2B5EF4-FFF2-40B4-BE49-F238E27FC236}">
                <a16:creationId xmlns:a16="http://schemas.microsoft.com/office/drawing/2014/main" id="{60D8DFD1-4784-561D-5065-706668C72527}"/>
              </a:ext>
            </a:extLst>
          </p:cNvPr>
          <p:cNvSpPr txBox="1"/>
          <p:nvPr/>
        </p:nvSpPr>
        <p:spPr>
          <a:xfrm>
            <a:off x="2854960" y="1065005"/>
            <a:ext cx="9129059" cy="4093428"/>
          </a:xfrm>
          <a:prstGeom prst="rect">
            <a:avLst/>
          </a:prstGeom>
          <a:noFill/>
        </p:spPr>
        <p:txBody>
          <a:bodyPr wrap="square">
            <a:spAutoFit/>
          </a:bodyPr>
          <a:lstStyle/>
          <a:p>
            <a:pPr marL="342900" lvl="0" indent="-342900" algn="just" fontAlgn="t">
              <a:spcAft>
                <a:spcPts val="1200"/>
              </a:spcAft>
              <a:buFont typeface="Arial" panose="020B0604020202020204" pitchFamily="34" charset="0"/>
              <a:buChar char="•"/>
            </a:pP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Επιτρέπουν, κατ’ εξαίρεση, την είσοδο </a:t>
            </a:r>
            <a:r>
              <a:rPr lang="el-GR" sz="20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ύστερα από απόφαση του/της προέδρου της Επιτροπής Εξετάσεων</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ή εκπροσώπου του, σε μαθητή/</a:t>
            </a:r>
            <a:r>
              <a:rPr lang="el-GR" sz="2000" u="none" strike="noStrike" dirty="0" err="1">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τρια</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που καθυστέρησε να προσέλθει στην αίθουσα εξέτασης, </a:t>
            </a:r>
            <a:r>
              <a:rPr lang="el-GR" sz="20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όχι όμως</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μετά από παρέλευση </a:t>
            </a:r>
            <a:r>
              <a:rPr lang="el-GR" sz="2000" b="1" u="sng" strike="noStrike" dirty="0">
                <a:solidFill>
                  <a:schemeClr val="accent1">
                    <a:lumMod val="50000"/>
                  </a:schemeClr>
                </a:solidFill>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είκοσι (20)</a:t>
            </a:r>
            <a:r>
              <a:rPr lang="el-GR" sz="2000" strike="noStrike" dirty="0">
                <a:solidFill>
                  <a:schemeClr val="accent1">
                    <a:lumMod val="50000"/>
                  </a:schemeClr>
                </a:solidFill>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 </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λεπτών από την ώρα έναρξης </a:t>
            </a:r>
            <a:r>
              <a:rPr lang="el-GR" sz="20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που αναγράφεται στο πρόγραμμα εξετάσεων</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fontAlgn="t">
              <a:spcAft>
                <a:spcPts val="1200"/>
              </a:spcAft>
              <a:buFont typeface="Arial" panose="020B0604020202020204" pitchFamily="34" charset="0"/>
              <a:buChar char="•"/>
            </a:pP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Νοείται ότι στους/στις μαθητές/</a:t>
            </a:r>
            <a:r>
              <a:rPr lang="el-GR" sz="2000" u="none" strike="noStrike" dirty="0" err="1">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τριες</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που καθυστέρησαν να προσέλθουν στην εξέταση </a:t>
            </a:r>
            <a:r>
              <a:rPr lang="el-GR" sz="20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δεν παραχωρείται </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πρόσθετος χρόνος από τον προκαθορισμένο για ολοκλήρωση της εξέτασης αυτής.</a:t>
            </a:r>
          </a:p>
          <a:p>
            <a:pPr marL="342900" lvl="0" indent="-342900" algn="just" fontAlgn="t">
              <a:spcAft>
                <a:spcPts val="1200"/>
              </a:spcAft>
              <a:buFont typeface="Arial" panose="020B0604020202020204" pitchFamily="34" charset="0"/>
              <a:buChar char="•"/>
            </a:pP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Επιτρέπουν την έξοδο/αποχώρηση των μαθητών/τριών από την αίθουσα εξέτασης </a:t>
            </a:r>
            <a:r>
              <a:rPr lang="el-GR" sz="20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μόνο</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μετά την παρέλευση </a:t>
            </a:r>
            <a:r>
              <a:rPr lang="el-GR" sz="2000" b="1"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τριάντα (30)</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λεπτών από την έναρξη της εξέτασης </a:t>
            </a:r>
            <a:r>
              <a:rPr lang="el-GR" sz="20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εκτός</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από τα μαθήματα στα οποία </a:t>
            </a:r>
            <a:r>
              <a:rPr lang="el-GR" sz="20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υπάρχει δοκίμιο ακρόασης</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το οποίο πρέπει να </a:t>
            </a:r>
            <a:r>
              <a:rPr lang="el-GR" sz="20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ολοκληρώσουν</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και μετά να αποχωρήσουν. </a:t>
            </a:r>
            <a:endParaRPr lang="en-US" sz="2000" u="none" strike="noStrike"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97419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17</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427933" y="86717"/>
            <a:ext cx="11539099"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a:t>
            </a:r>
            <a:r>
              <a:rPr lang="el-GR" sz="4000" b="1" dirty="0" err="1">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Παρουσιολόγια</a:t>
            </a:r>
            <a:endPar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DAE9556-FC6F-0839-BF2A-88F4D3316963}"/>
              </a:ext>
            </a:extLst>
          </p:cNvPr>
          <p:cNvSpPr txBox="1"/>
          <p:nvPr/>
        </p:nvSpPr>
        <p:spPr>
          <a:xfrm>
            <a:off x="3098799" y="1065741"/>
            <a:ext cx="8797531" cy="3662541"/>
          </a:xfrm>
          <a:prstGeom prst="rect">
            <a:avLst/>
          </a:prstGeom>
          <a:noFill/>
        </p:spPr>
        <p:txBody>
          <a:bodyPr wrap="square">
            <a:spAutoFit/>
          </a:bodyPr>
          <a:lstStyle/>
          <a:p>
            <a:pPr marL="285750" lvl="0" indent="-285750" algn="just" fontAlgn="t">
              <a:spcAft>
                <a:spcPts val="1200"/>
              </a:spcAft>
              <a:buFont typeface="Arial" panose="020B0604020202020204" pitchFamily="34" charset="0"/>
              <a:buChar char="•"/>
            </a:pP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Σημειώνουν </a:t>
            </a:r>
          </a:p>
          <a:p>
            <a:pPr marL="742950" lvl="1" indent="-285750" algn="just" fontAlgn="t">
              <a:spcAft>
                <a:spcPts val="1200"/>
              </a:spcAft>
              <a:buFont typeface="Arial" panose="020B0604020202020204" pitchFamily="34" charset="0"/>
              <a:buChar char="•"/>
            </a:pP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τον αριθμό αίθουσας εξέτασης και </a:t>
            </a:r>
          </a:p>
          <a:p>
            <a:pPr marL="742950" lvl="1" indent="-285750" algn="just" fontAlgn="t">
              <a:spcAft>
                <a:spcPts val="1200"/>
              </a:spcAft>
              <a:buFont typeface="Arial" panose="020B0604020202020204" pitchFamily="34" charset="0"/>
              <a:buChar char="•"/>
            </a:pP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τους παρόντες στον κατάλογο μαθητών/τριών, </a:t>
            </a:r>
            <a:endParaRPr lang="el-GR" sz="2400" dirty="0">
              <a:solidFill>
                <a:schemeClr val="accent1">
                  <a:lumMod val="50000"/>
                </a:schemeClr>
              </a:solidFill>
              <a:latin typeface="Arial" panose="020B0604020202020204" pitchFamily="34" charset="0"/>
              <a:ea typeface="Times New Roman" panose="02020603050405020304" pitchFamily="18" charset="0"/>
              <a:cs typeface="Times New Roman" panose="02020603050405020304" pitchFamily="18" charset="0"/>
            </a:endParaRPr>
          </a:p>
          <a:p>
            <a:pPr lvl="1" fontAlgn="t">
              <a:spcAft>
                <a:spcPts val="1200"/>
              </a:spcAft>
            </a:pP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γράφοντας ανάλογα τη λέξη </a:t>
            </a:r>
            <a:r>
              <a:rPr lang="el-GR" sz="2400" b="1"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παρών/απών</a:t>
            </a: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sz="2400" b="1"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παρούσα/απούσα </a:t>
            </a: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στον κατάλληλο χώρο καταγράφοντας και τον συνολικό αριθμό των παρόντων.</a:t>
            </a:r>
          </a:p>
          <a:p>
            <a:pPr marL="285750" lvl="0" indent="-285750" algn="just" fontAlgn="t">
              <a:spcAft>
                <a:spcPts val="1200"/>
              </a:spcAft>
              <a:buFont typeface="Arial" panose="020B0604020202020204" pitchFamily="34" charset="0"/>
              <a:buChar char="•"/>
            </a:pP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Συμπληρώνουν στον κατάλογο μαθητών/τριών τα δικά τους στοιχεία και υπογράφουν.</a:t>
            </a:r>
            <a:endParaRPr lang="en-US" sz="2400" u="none" strike="noStrike"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0150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18</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850224" y="114342"/>
            <a:ext cx="11894457"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ΚΑΤΑΛΟΓΟΙ ΜΑΘΗΤΩΝ  – ΠΑΡΟΥΣΙΟΛΟΓΙΑ  </a:t>
            </a:r>
          </a:p>
        </p:txBody>
      </p:sp>
      <p:sp>
        <p:nvSpPr>
          <p:cNvPr id="2" name="TextBox 1">
            <a:extLst>
              <a:ext uri="{FF2B5EF4-FFF2-40B4-BE49-F238E27FC236}">
                <a16:creationId xmlns:a16="http://schemas.microsoft.com/office/drawing/2014/main" id="{47A360D6-C747-E641-4B28-EAF181C6A406}"/>
              </a:ext>
            </a:extLst>
          </p:cNvPr>
          <p:cNvSpPr txBox="1"/>
          <p:nvPr/>
        </p:nvSpPr>
        <p:spPr>
          <a:xfrm>
            <a:off x="1812556" y="794712"/>
            <a:ext cx="5898470" cy="3339376"/>
          </a:xfrm>
          <a:prstGeom prst="rect">
            <a:avLst/>
          </a:prstGeom>
          <a:noFill/>
        </p:spPr>
        <p:txBody>
          <a:bodyPr wrap="square" rtlCol="0">
            <a:spAutoFit/>
          </a:bodyPr>
          <a:lstStyle/>
          <a:p>
            <a:pPr>
              <a:spcAft>
                <a:spcPts val="600"/>
              </a:spcAft>
            </a:pPr>
            <a:r>
              <a:rPr lang="el-GR" sz="2000" b="1" u="sng" dirty="0">
                <a:solidFill>
                  <a:schemeClr val="accent1">
                    <a:lumMod val="50000"/>
                  </a:schemeClr>
                </a:solidFill>
                <a:latin typeface="Arial" panose="020B0604020202020204" pitchFamily="34" charset="0"/>
                <a:cs typeface="Arial" panose="020B0604020202020204" pitchFamily="34" charset="0"/>
              </a:rPr>
              <a:t>Στους καταλόγους πρέπει να αναγράφονται </a:t>
            </a:r>
            <a:r>
              <a:rPr lang="el-GR" sz="2200" dirty="0">
                <a:solidFill>
                  <a:schemeClr val="accent1">
                    <a:lumMod val="50000"/>
                  </a:schemeClr>
                </a:solidFill>
                <a:latin typeface="Arial" panose="020B0604020202020204" pitchFamily="34" charset="0"/>
                <a:cs typeface="Arial" panose="020B0604020202020204" pitchFamily="34" charset="0"/>
              </a:rPr>
              <a:t>: </a:t>
            </a:r>
          </a:p>
          <a:p>
            <a:pPr marL="285750" indent="-285750">
              <a:spcAft>
                <a:spcPts val="600"/>
              </a:spcAft>
              <a:buFont typeface="Arial" panose="020B0604020202020204" pitchFamily="34" charset="0"/>
              <a:buChar char="•"/>
            </a:pPr>
            <a:r>
              <a:rPr lang="el-GR" sz="2200" dirty="0">
                <a:solidFill>
                  <a:schemeClr val="accent1">
                    <a:lumMod val="50000"/>
                  </a:schemeClr>
                </a:solidFill>
                <a:latin typeface="Arial" panose="020B0604020202020204" pitchFamily="34" charset="0"/>
                <a:cs typeface="Arial" panose="020B0604020202020204" pitchFamily="34" charset="0"/>
              </a:rPr>
              <a:t>Όνομα Σχολείου – Σχολική Χρονιά</a:t>
            </a:r>
          </a:p>
          <a:p>
            <a:pPr marL="285750" indent="-285750">
              <a:spcAft>
                <a:spcPts val="600"/>
              </a:spcAft>
              <a:buFont typeface="Arial" panose="020B0604020202020204" pitchFamily="34" charset="0"/>
              <a:buChar char="•"/>
            </a:pPr>
            <a:r>
              <a:rPr lang="el-GR" sz="2200" dirty="0">
                <a:solidFill>
                  <a:schemeClr val="accent1">
                    <a:lumMod val="50000"/>
                  </a:schemeClr>
                </a:solidFill>
                <a:latin typeface="Arial" panose="020B0604020202020204" pitchFamily="34" charset="0"/>
                <a:cs typeface="Arial" panose="020B0604020202020204" pitchFamily="34" charset="0"/>
              </a:rPr>
              <a:t>Ημερομηνία </a:t>
            </a:r>
          </a:p>
          <a:p>
            <a:pPr marL="285750" indent="-285750">
              <a:spcAft>
                <a:spcPts val="600"/>
              </a:spcAft>
              <a:buFont typeface="Arial" panose="020B0604020202020204" pitchFamily="34" charset="0"/>
              <a:buChar char="•"/>
            </a:pPr>
            <a:r>
              <a:rPr lang="el-GR" sz="2200" dirty="0">
                <a:solidFill>
                  <a:schemeClr val="accent1">
                    <a:lumMod val="50000"/>
                  </a:schemeClr>
                </a:solidFill>
                <a:latin typeface="Arial" panose="020B0604020202020204" pitchFamily="34" charset="0"/>
                <a:cs typeface="Arial" panose="020B0604020202020204" pitchFamily="34" charset="0"/>
              </a:rPr>
              <a:t>Τάξη</a:t>
            </a:r>
          </a:p>
          <a:p>
            <a:pPr marL="285750" indent="-285750">
              <a:spcAft>
                <a:spcPts val="600"/>
              </a:spcAft>
              <a:buFont typeface="Arial" panose="020B0604020202020204" pitchFamily="34" charset="0"/>
              <a:buChar char="•"/>
            </a:pPr>
            <a:r>
              <a:rPr lang="el-GR" sz="2200" dirty="0">
                <a:solidFill>
                  <a:schemeClr val="accent1">
                    <a:lumMod val="50000"/>
                  </a:schemeClr>
                </a:solidFill>
                <a:latin typeface="Arial" panose="020B0604020202020204" pitchFamily="34" charset="0"/>
                <a:cs typeface="Arial" panose="020B0604020202020204" pitchFamily="34" charset="0"/>
              </a:rPr>
              <a:t>Μάθημα – Κωδικός Μαθήματος</a:t>
            </a:r>
          </a:p>
          <a:p>
            <a:pPr marL="285750" indent="-285750">
              <a:spcAft>
                <a:spcPts val="600"/>
              </a:spcAft>
              <a:buFont typeface="Arial" panose="020B0604020202020204" pitchFamily="34" charset="0"/>
              <a:buChar char="•"/>
            </a:pPr>
            <a:r>
              <a:rPr lang="el-GR" sz="2200" dirty="0">
                <a:solidFill>
                  <a:schemeClr val="accent1">
                    <a:lumMod val="50000"/>
                  </a:schemeClr>
                </a:solidFill>
                <a:latin typeface="Arial" panose="020B0604020202020204" pitchFamily="34" charset="0"/>
                <a:cs typeface="Arial" panose="020B0604020202020204" pitchFamily="34" charset="0"/>
              </a:rPr>
              <a:t>Αίθουσα </a:t>
            </a:r>
          </a:p>
          <a:p>
            <a:pPr marL="285750" indent="-285750">
              <a:spcAft>
                <a:spcPts val="600"/>
              </a:spcAft>
              <a:buFont typeface="Arial" panose="020B0604020202020204" pitchFamily="34" charset="0"/>
              <a:buChar char="•"/>
            </a:pPr>
            <a:r>
              <a:rPr lang="el-GR" sz="2200" dirty="0">
                <a:solidFill>
                  <a:schemeClr val="accent1">
                    <a:lumMod val="50000"/>
                  </a:schemeClr>
                </a:solidFill>
                <a:latin typeface="Arial" panose="020B0604020202020204" pitchFamily="34" charset="0"/>
                <a:cs typeface="Arial" panose="020B0604020202020204" pitchFamily="34" charset="0"/>
              </a:rPr>
              <a:t>Ονόματα επιτηρητών/τριών  </a:t>
            </a:r>
            <a:endParaRPr lang="en-GB" sz="2200" dirty="0">
              <a:solidFill>
                <a:schemeClr val="accent1">
                  <a:lumMod val="50000"/>
                </a:schemeClr>
              </a:solidFill>
              <a:latin typeface="Arial" panose="020B0604020202020204" pitchFamily="34" charset="0"/>
              <a:cs typeface="Arial" panose="020B0604020202020204" pitchFamily="34" charset="0"/>
            </a:endParaRPr>
          </a:p>
          <a:p>
            <a:pPr marL="285750" indent="-285750">
              <a:spcAft>
                <a:spcPts val="600"/>
              </a:spcAft>
              <a:buFont typeface="Arial" panose="020B0604020202020204" pitchFamily="34" charset="0"/>
              <a:buChar char="•"/>
            </a:pPr>
            <a:r>
              <a:rPr lang="el-GR" sz="2200" dirty="0">
                <a:solidFill>
                  <a:schemeClr val="accent1">
                    <a:lumMod val="50000"/>
                  </a:schemeClr>
                </a:solidFill>
                <a:latin typeface="Arial" panose="020B0604020202020204" pitchFamily="34" charset="0"/>
                <a:cs typeface="Arial" panose="020B0604020202020204" pitchFamily="34" charset="0"/>
              </a:rPr>
              <a:t>ΠΑΡΩΝ/ΑΠΩΝ  </a:t>
            </a:r>
            <a:endParaRPr lang="en-US" sz="2200" dirty="0"/>
          </a:p>
        </p:txBody>
      </p:sp>
      <p:sp>
        <p:nvSpPr>
          <p:cNvPr id="3" name="TextBox 2">
            <a:extLst>
              <a:ext uri="{FF2B5EF4-FFF2-40B4-BE49-F238E27FC236}">
                <a16:creationId xmlns:a16="http://schemas.microsoft.com/office/drawing/2014/main" id="{C7CFBE19-1208-ECAE-D654-166FAC42B728}"/>
              </a:ext>
            </a:extLst>
          </p:cNvPr>
          <p:cNvSpPr txBox="1"/>
          <p:nvPr/>
        </p:nvSpPr>
        <p:spPr>
          <a:xfrm>
            <a:off x="6096000" y="1295019"/>
            <a:ext cx="5898470" cy="373948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l-GR" sz="1600" dirty="0">
                <a:solidFill>
                  <a:schemeClr val="accent1">
                    <a:lumMod val="50000"/>
                  </a:schemeClr>
                </a:solidFill>
                <a:latin typeface="Arial" panose="020B0604020202020204" pitchFamily="34" charset="0"/>
                <a:cs typeface="Arial" panose="020B0604020202020204" pitchFamily="34" charset="0"/>
              </a:rPr>
              <a:t>ΣΧΟΛΕΙΟ: ___________                                       2025 - 2026</a:t>
            </a:r>
          </a:p>
          <a:p>
            <a:endParaRPr lang="el-GR" sz="1100" dirty="0">
              <a:solidFill>
                <a:schemeClr val="accent1">
                  <a:lumMod val="50000"/>
                </a:schemeClr>
              </a:solidFill>
              <a:latin typeface="Arial" panose="020B0604020202020204" pitchFamily="34" charset="0"/>
              <a:cs typeface="Arial" panose="020B0604020202020204" pitchFamily="34" charset="0"/>
            </a:endParaRPr>
          </a:p>
          <a:p>
            <a:pPr algn="ctr"/>
            <a:r>
              <a:rPr lang="el-GR" dirty="0">
                <a:solidFill>
                  <a:schemeClr val="accent1">
                    <a:lumMod val="50000"/>
                  </a:schemeClr>
                </a:solidFill>
                <a:latin typeface="Arial" panose="020B0604020202020204" pitchFamily="34" charset="0"/>
                <a:cs typeface="Arial" panose="020B0604020202020204" pitchFamily="34" charset="0"/>
              </a:rPr>
              <a:t>ΕΝΙΑΙΕΣ ΓΡΑΠΤΕΣ ΤΕΛΙΚΕΣ ΠΡΟΑΓΩΓΙΚΕΣ ΚΑΙ ΑΠΟΛΥΤΗΡΙΕΣ ΕΞΕΤΑΣΕΙΣ</a:t>
            </a:r>
          </a:p>
          <a:p>
            <a:endParaRPr lang="el-GR" sz="1200" dirty="0">
              <a:solidFill>
                <a:schemeClr val="accent1">
                  <a:lumMod val="50000"/>
                </a:schemeClr>
              </a:solidFill>
              <a:latin typeface="Arial" panose="020B0604020202020204" pitchFamily="34" charset="0"/>
              <a:cs typeface="Arial" panose="020B0604020202020204" pitchFamily="34" charset="0"/>
            </a:endParaRPr>
          </a:p>
          <a:p>
            <a:r>
              <a:rPr lang="el-GR" sz="1600" dirty="0">
                <a:solidFill>
                  <a:schemeClr val="accent1">
                    <a:lumMod val="50000"/>
                  </a:schemeClr>
                </a:solidFill>
                <a:latin typeface="Arial" panose="020B0604020202020204" pitchFamily="34" charset="0"/>
                <a:cs typeface="Arial" panose="020B0604020202020204" pitchFamily="34" charset="0"/>
              </a:rPr>
              <a:t>Ημερομηνία :  </a:t>
            </a:r>
            <a:r>
              <a:rPr lang="el-GR" sz="1400" dirty="0">
                <a:solidFill>
                  <a:schemeClr val="tx1"/>
                </a:solidFill>
                <a:latin typeface="Arial" panose="020B0604020202020204" pitchFamily="34" charset="0"/>
                <a:cs typeface="Arial" panose="020B0604020202020204" pitchFamily="34" charset="0"/>
              </a:rPr>
              <a:t>22/05/2026</a:t>
            </a:r>
            <a:endParaRPr lang="el-GR" sz="1600" dirty="0">
              <a:solidFill>
                <a:schemeClr val="tx1"/>
              </a:solidFill>
              <a:latin typeface="Arial" panose="020B0604020202020204" pitchFamily="34" charset="0"/>
              <a:cs typeface="Arial" panose="020B0604020202020204" pitchFamily="34" charset="0"/>
            </a:endParaRPr>
          </a:p>
          <a:p>
            <a:r>
              <a:rPr lang="el-GR" sz="1600" dirty="0">
                <a:solidFill>
                  <a:schemeClr val="accent1">
                    <a:lumMod val="50000"/>
                  </a:schemeClr>
                </a:solidFill>
                <a:latin typeface="Arial" panose="020B0604020202020204" pitchFamily="34" charset="0"/>
                <a:cs typeface="Arial" panose="020B0604020202020204" pitchFamily="34" charset="0"/>
              </a:rPr>
              <a:t>Τάξη : </a:t>
            </a:r>
            <a:r>
              <a:rPr lang="el-GR" sz="1400" dirty="0">
                <a:solidFill>
                  <a:schemeClr val="tx1"/>
                </a:solidFill>
                <a:latin typeface="Arial" panose="020B0604020202020204" pitchFamily="34" charset="0"/>
                <a:cs typeface="Arial" panose="020B0604020202020204" pitchFamily="34" charset="0"/>
              </a:rPr>
              <a:t>Β΄</a:t>
            </a:r>
          </a:p>
          <a:p>
            <a:r>
              <a:rPr lang="el-GR" sz="1600" dirty="0">
                <a:solidFill>
                  <a:schemeClr val="accent1">
                    <a:lumMod val="50000"/>
                  </a:schemeClr>
                </a:solidFill>
                <a:latin typeface="Arial" panose="020B0604020202020204" pitchFamily="34" charset="0"/>
                <a:cs typeface="Arial" panose="020B0604020202020204" pitchFamily="34" charset="0"/>
              </a:rPr>
              <a:t>Μάθημα: </a:t>
            </a:r>
            <a:r>
              <a:rPr lang="el-GR" sz="1400" dirty="0">
                <a:solidFill>
                  <a:schemeClr val="tx1"/>
                </a:solidFill>
                <a:latin typeface="Arial" panose="020B0604020202020204" pitchFamily="34" charset="0"/>
                <a:cs typeface="Arial" panose="020B0604020202020204" pitchFamily="34" charset="0"/>
              </a:rPr>
              <a:t>ΠΛΗΡΟΦΟΡΙΚΗ</a:t>
            </a:r>
            <a:r>
              <a:rPr lang="el-GR" sz="1600" dirty="0">
                <a:solidFill>
                  <a:schemeClr val="accent1">
                    <a:lumMod val="50000"/>
                  </a:schemeClr>
                </a:solidFill>
                <a:latin typeface="Arial" panose="020B0604020202020204" pitchFamily="34" charset="0"/>
                <a:cs typeface="Arial" panose="020B0604020202020204" pitchFamily="34" charset="0"/>
              </a:rPr>
              <a:t>                 Κωδικός Μαθήματος : </a:t>
            </a:r>
            <a:r>
              <a:rPr lang="el-GR" sz="1400" dirty="0" err="1">
                <a:solidFill>
                  <a:schemeClr val="tx1"/>
                </a:solidFill>
                <a:latin typeface="Arial" panose="020B0604020202020204" pitchFamily="34" charset="0"/>
                <a:cs typeface="Arial" panose="020B0604020202020204" pitchFamily="34" charset="0"/>
              </a:rPr>
              <a:t>Β015</a:t>
            </a:r>
            <a:endParaRPr lang="el-GR" sz="1400" dirty="0">
              <a:solidFill>
                <a:schemeClr val="tx1"/>
              </a:solidFill>
              <a:latin typeface="Arial" panose="020B0604020202020204" pitchFamily="34" charset="0"/>
              <a:cs typeface="Arial" panose="020B0604020202020204" pitchFamily="34" charset="0"/>
            </a:endParaRPr>
          </a:p>
          <a:p>
            <a:r>
              <a:rPr lang="el-GR" sz="1600" dirty="0">
                <a:solidFill>
                  <a:schemeClr val="accent1">
                    <a:lumMod val="50000"/>
                  </a:schemeClr>
                </a:solidFill>
                <a:latin typeface="Arial" panose="020B0604020202020204" pitchFamily="34" charset="0"/>
                <a:cs typeface="Arial" panose="020B0604020202020204" pitchFamily="34" charset="0"/>
              </a:rPr>
              <a:t>Αίθουσα:  </a:t>
            </a:r>
            <a:r>
              <a:rPr lang="el-GR" sz="1400" dirty="0">
                <a:solidFill>
                  <a:schemeClr val="tx1"/>
                </a:solidFill>
                <a:latin typeface="Arial" panose="020B0604020202020204" pitchFamily="34" charset="0"/>
                <a:cs typeface="Arial" panose="020B0604020202020204" pitchFamily="34" charset="0"/>
              </a:rPr>
              <a:t>201</a:t>
            </a:r>
            <a:endParaRPr lang="el-GR" sz="1600" dirty="0">
              <a:solidFill>
                <a:schemeClr val="tx1"/>
              </a:solidFill>
              <a:latin typeface="Arial" panose="020B0604020202020204" pitchFamily="34" charset="0"/>
              <a:cs typeface="Arial" panose="020B0604020202020204" pitchFamily="34" charset="0"/>
            </a:endParaRPr>
          </a:p>
          <a:p>
            <a:r>
              <a:rPr lang="el-GR" sz="1600" dirty="0">
                <a:solidFill>
                  <a:schemeClr val="accent1">
                    <a:lumMod val="50000"/>
                  </a:schemeClr>
                </a:solidFill>
                <a:latin typeface="Arial" panose="020B0604020202020204" pitchFamily="34" charset="0"/>
                <a:cs typeface="Arial" panose="020B0604020202020204" pitchFamily="34" charset="0"/>
              </a:rPr>
              <a:t>Επιτηρητής/τρία :  </a:t>
            </a:r>
            <a:r>
              <a:rPr lang="el-GR" sz="1400" dirty="0">
                <a:solidFill>
                  <a:schemeClr val="tx1"/>
                </a:solidFill>
                <a:latin typeface="Arial" panose="020B0604020202020204" pitchFamily="34" charset="0"/>
                <a:cs typeface="Arial" panose="020B0604020202020204" pitchFamily="34" charset="0"/>
              </a:rPr>
              <a:t>Αντώνης Τέκλος</a:t>
            </a:r>
            <a:r>
              <a:rPr lang="el-GR" sz="1400" dirty="0">
                <a:solidFill>
                  <a:schemeClr val="accent1">
                    <a:lumMod val="50000"/>
                  </a:schemeClr>
                </a:solidFill>
                <a:latin typeface="Arial" panose="020B0604020202020204" pitchFamily="34" charset="0"/>
                <a:cs typeface="Arial" panose="020B0604020202020204" pitchFamily="34" charset="0"/>
              </a:rPr>
              <a:t>                </a:t>
            </a:r>
            <a:r>
              <a:rPr lang="el-GR" sz="1600" dirty="0">
                <a:solidFill>
                  <a:schemeClr val="accent1">
                    <a:lumMod val="50000"/>
                  </a:schemeClr>
                </a:solidFill>
                <a:latin typeface="Arial" panose="020B0604020202020204" pitchFamily="34" charset="0"/>
                <a:cs typeface="Arial" panose="020B0604020202020204" pitchFamily="34" charset="0"/>
              </a:rPr>
              <a:t>Υπογραφή:  </a:t>
            </a:r>
          </a:p>
          <a:p>
            <a:r>
              <a:rPr lang="el-GR" sz="1600" dirty="0">
                <a:solidFill>
                  <a:schemeClr val="accent1">
                    <a:lumMod val="50000"/>
                  </a:schemeClr>
                </a:solidFill>
                <a:latin typeface="Arial" panose="020B0604020202020204" pitchFamily="34" charset="0"/>
                <a:cs typeface="Arial" panose="020B0604020202020204" pitchFamily="34" charset="0"/>
              </a:rPr>
              <a:t>Επιτηρητής/τρία : </a:t>
            </a:r>
            <a:r>
              <a:rPr lang="el-GR" sz="1400" dirty="0">
                <a:solidFill>
                  <a:schemeClr val="accent1">
                    <a:lumMod val="50000"/>
                  </a:schemeClr>
                </a:solidFill>
                <a:latin typeface="Arial" panose="020B0604020202020204" pitchFamily="34" charset="0"/>
                <a:cs typeface="Arial" panose="020B0604020202020204" pitchFamily="34" charset="0"/>
              </a:rPr>
              <a:t>                                           </a:t>
            </a:r>
            <a:r>
              <a:rPr lang="el-GR" sz="1600" dirty="0">
                <a:solidFill>
                  <a:schemeClr val="accent1">
                    <a:lumMod val="50000"/>
                  </a:schemeClr>
                </a:solidFill>
                <a:latin typeface="Arial" panose="020B0604020202020204" pitchFamily="34" charset="0"/>
                <a:cs typeface="Arial" panose="020B0604020202020204" pitchFamily="34" charset="0"/>
              </a:rPr>
              <a:t>Υπογραφή:  </a:t>
            </a:r>
          </a:p>
          <a:p>
            <a:endParaRPr lang="el-GR" sz="1600" dirty="0">
              <a:solidFill>
                <a:schemeClr val="accent1">
                  <a:lumMod val="50000"/>
                </a:schemeClr>
              </a:solidFill>
              <a:latin typeface="Arial" panose="020B0604020202020204" pitchFamily="34" charset="0"/>
              <a:cs typeface="Arial" panose="020B0604020202020204" pitchFamily="34" charset="0"/>
            </a:endParaRPr>
          </a:p>
          <a:p>
            <a:endParaRPr lang="el-GR" sz="1600" dirty="0">
              <a:solidFill>
                <a:schemeClr val="accent1">
                  <a:lumMod val="50000"/>
                </a:schemeClr>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l-GR" sz="1600" dirty="0"/>
          </a:p>
          <a:p>
            <a:r>
              <a:rPr lang="el-GR" dirty="0"/>
              <a:t>  </a:t>
            </a:r>
            <a:endParaRPr lang="en-US" dirty="0"/>
          </a:p>
        </p:txBody>
      </p:sp>
      <p:sp>
        <p:nvSpPr>
          <p:cNvPr id="5" name="Rectangle 4">
            <a:extLst>
              <a:ext uri="{FF2B5EF4-FFF2-40B4-BE49-F238E27FC236}">
                <a16:creationId xmlns:a16="http://schemas.microsoft.com/office/drawing/2014/main" id="{12F17304-BC25-C9E1-A1AA-D77916F40935}"/>
              </a:ext>
            </a:extLst>
          </p:cNvPr>
          <p:cNvSpPr/>
          <p:nvPr/>
        </p:nvSpPr>
        <p:spPr>
          <a:xfrm>
            <a:off x="6167535" y="1295019"/>
            <a:ext cx="5719665" cy="26891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0" name="Table 11">
            <a:extLst>
              <a:ext uri="{FF2B5EF4-FFF2-40B4-BE49-F238E27FC236}">
                <a16:creationId xmlns:a16="http://schemas.microsoft.com/office/drawing/2014/main" id="{65226A06-24F2-11E9-12E3-46EA4C22C695}"/>
              </a:ext>
            </a:extLst>
          </p:cNvPr>
          <p:cNvGraphicFramePr>
            <a:graphicFrameLocks noGrp="1"/>
          </p:cNvGraphicFramePr>
          <p:nvPr/>
        </p:nvGraphicFramePr>
        <p:xfrm>
          <a:off x="6167532" y="4055046"/>
          <a:ext cx="5719665" cy="457200"/>
        </p:xfrm>
        <a:graphic>
          <a:graphicData uri="http://schemas.openxmlformats.org/drawingml/2006/table">
            <a:tbl>
              <a:tblPr firstRow="1" bandRow="1">
                <a:tableStyleId>{0505E3EF-67EA-436B-97B2-0124C06EBD24}</a:tableStyleId>
              </a:tblPr>
              <a:tblGrid>
                <a:gridCol w="475862">
                  <a:extLst>
                    <a:ext uri="{9D8B030D-6E8A-4147-A177-3AD203B41FA5}">
                      <a16:colId xmlns:a16="http://schemas.microsoft.com/office/drawing/2014/main" val="789272041"/>
                    </a:ext>
                  </a:extLst>
                </a:gridCol>
                <a:gridCol w="1464906">
                  <a:extLst>
                    <a:ext uri="{9D8B030D-6E8A-4147-A177-3AD203B41FA5}">
                      <a16:colId xmlns:a16="http://schemas.microsoft.com/office/drawing/2014/main" val="3716325738"/>
                    </a:ext>
                  </a:extLst>
                </a:gridCol>
                <a:gridCol w="821094">
                  <a:extLst>
                    <a:ext uri="{9D8B030D-6E8A-4147-A177-3AD203B41FA5}">
                      <a16:colId xmlns:a16="http://schemas.microsoft.com/office/drawing/2014/main" val="617834363"/>
                    </a:ext>
                  </a:extLst>
                </a:gridCol>
                <a:gridCol w="709126">
                  <a:extLst>
                    <a:ext uri="{9D8B030D-6E8A-4147-A177-3AD203B41FA5}">
                      <a16:colId xmlns:a16="http://schemas.microsoft.com/office/drawing/2014/main" val="1570661312"/>
                    </a:ext>
                  </a:extLst>
                </a:gridCol>
                <a:gridCol w="1138335">
                  <a:extLst>
                    <a:ext uri="{9D8B030D-6E8A-4147-A177-3AD203B41FA5}">
                      <a16:colId xmlns:a16="http://schemas.microsoft.com/office/drawing/2014/main" val="1307695556"/>
                    </a:ext>
                  </a:extLst>
                </a:gridCol>
                <a:gridCol w="1110342">
                  <a:extLst>
                    <a:ext uri="{9D8B030D-6E8A-4147-A177-3AD203B41FA5}">
                      <a16:colId xmlns:a16="http://schemas.microsoft.com/office/drawing/2014/main" val="606795901"/>
                    </a:ext>
                  </a:extLst>
                </a:gridCol>
              </a:tblGrid>
              <a:tr h="400827">
                <a:tc>
                  <a:txBody>
                    <a:bodyPr/>
                    <a:lstStyle/>
                    <a:p>
                      <a:pPr algn="ctr"/>
                      <a:r>
                        <a:rPr lang="en-US" sz="1200" b="0" dirty="0"/>
                        <a:t>A/A</a:t>
                      </a:r>
                    </a:p>
                  </a:txBody>
                  <a:tcPr>
                    <a:solidFill>
                      <a:schemeClr val="bg1"/>
                    </a:solidFill>
                  </a:tcPr>
                </a:tc>
                <a:tc>
                  <a:txBody>
                    <a:bodyPr/>
                    <a:lstStyle/>
                    <a:p>
                      <a:r>
                        <a:rPr lang="el-GR" sz="1200" b="0" dirty="0"/>
                        <a:t>Ονοματεπώνυμο </a:t>
                      </a:r>
                      <a:endParaRPr lang="en-US" sz="1200" b="0" dirty="0"/>
                    </a:p>
                  </a:txBody>
                  <a:tcPr>
                    <a:solidFill>
                      <a:schemeClr val="bg1"/>
                    </a:solidFill>
                  </a:tcPr>
                </a:tc>
                <a:tc>
                  <a:txBody>
                    <a:bodyPr/>
                    <a:lstStyle/>
                    <a:p>
                      <a:pPr algn="ctr"/>
                      <a:r>
                        <a:rPr lang="el-GR" sz="1200" b="0" dirty="0"/>
                        <a:t>Αριθμός Μητρώου</a:t>
                      </a:r>
                      <a:endParaRPr lang="en-US" sz="1200" b="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200" b="0" dirty="0"/>
                        <a:t>Τμήμα </a:t>
                      </a:r>
                      <a:endParaRPr lang="en-US" sz="1200" b="0" dirty="0"/>
                    </a:p>
                    <a:p>
                      <a:endParaRPr lang="en-US" sz="1200" b="0" dirty="0"/>
                    </a:p>
                  </a:txBody>
                  <a:tcPr>
                    <a:solidFill>
                      <a:schemeClr val="bg1"/>
                    </a:solidFill>
                  </a:tcPr>
                </a:tc>
                <a:tc>
                  <a:txBody>
                    <a:bodyPr/>
                    <a:lstStyle/>
                    <a:p>
                      <a:r>
                        <a:rPr lang="el-GR" sz="1200" b="0" dirty="0"/>
                        <a:t>ΠΑΡΩΝ/ΑΠΩΝ</a:t>
                      </a:r>
                      <a:endParaRPr lang="en-US" sz="1200" b="0" dirty="0"/>
                    </a:p>
                  </a:txBody>
                  <a:tcPr>
                    <a:solidFill>
                      <a:schemeClr val="bg1"/>
                    </a:solidFill>
                  </a:tcPr>
                </a:tc>
                <a:tc>
                  <a:txBody>
                    <a:bodyPr/>
                    <a:lstStyle/>
                    <a:p>
                      <a:r>
                        <a:rPr lang="el-GR" sz="1200" b="0" dirty="0"/>
                        <a:t>ΠΑΡΑΤΗΡΗΣΕΙΣ</a:t>
                      </a:r>
                      <a:endParaRPr lang="en-US" sz="1200" b="0" dirty="0"/>
                    </a:p>
                  </a:txBody>
                  <a:tcPr>
                    <a:solidFill>
                      <a:schemeClr val="bg1"/>
                    </a:solidFill>
                  </a:tcPr>
                </a:tc>
                <a:extLst>
                  <a:ext uri="{0D108BD9-81ED-4DB2-BD59-A6C34878D82A}">
                    <a16:rowId xmlns:a16="http://schemas.microsoft.com/office/drawing/2014/main" val="511834332"/>
                  </a:ext>
                </a:extLst>
              </a:tr>
            </a:tbl>
          </a:graphicData>
        </a:graphic>
      </p:graphicFrame>
      <p:sp>
        <p:nvSpPr>
          <p:cNvPr id="13" name="TextBox 12">
            <a:extLst>
              <a:ext uri="{FF2B5EF4-FFF2-40B4-BE49-F238E27FC236}">
                <a16:creationId xmlns:a16="http://schemas.microsoft.com/office/drawing/2014/main" id="{62AB98E7-E53A-16F0-80EF-3056B7CADC37}"/>
              </a:ext>
            </a:extLst>
          </p:cNvPr>
          <p:cNvSpPr txBox="1"/>
          <p:nvPr/>
        </p:nvSpPr>
        <p:spPr>
          <a:xfrm rot="18685203">
            <a:off x="8030086" y="2264983"/>
            <a:ext cx="2202837" cy="707886"/>
          </a:xfrm>
          <a:prstGeom prst="rect">
            <a:avLst/>
          </a:prstGeom>
          <a:noFill/>
        </p:spPr>
        <p:txBody>
          <a:bodyPr wrap="square" rtlCol="0">
            <a:spAutoFit/>
          </a:bodyPr>
          <a:lstStyle/>
          <a:p>
            <a:r>
              <a:rPr lang="el-GR" sz="4000" dirty="0">
                <a:solidFill>
                  <a:schemeClr val="accent1">
                    <a:lumMod val="50000"/>
                  </a:schemeClr>
                </a:solidFill>
              </a:rPr>
              <a:t>Δείγμα</a:t>
            </a:r>
            <a:r>
              <a:rPr lang="el-GR" sz="4000" dirty="0"/>
              <a:t> </a:t>
            </a:r>
            <a:endParaRPr lang="en-US" sz="4000" dirty="0"/>
          </a:p>
        </p:txBody>
      </p:sp>
      <p:graphicFrame>
        <p:nvGraphicFramePr>
          <p:cNvPr id="4" name="Table 11">
            <a:extLst>
              <a:ext uri="{FF2B5EF4-FFF2-40B4-BE49-F238E27FC236}">
                <a16:creationId xmlns:a16="http://schemas.microsoft.com/office/drawing/2014/main" id="{DF40A536-4844-18A8-8805-74A3CB97DF39}"/>
              </a:ext>
            </a:extLst>
          </p:cNvPr>
          <p:cNvGraphicFramePr>
            <a:graphicFrameLocks noGrp="1"/>
          </p:cNvGraphicFramePr>
          <p:nvPr/>
        </p:nvGraphicFramePr>
        <p:xfrm>
          <a:off x="6167532" y="4518517"/>
          <a:ext cx="5719665" cy="457200"/>
        </p:xfrm>
        <a:graphic>
          <a:graphicData uri="http://schemas.openxmlformats.org/drawingml/2006/table">
            <a:tbl>
              <a:tblPr firstRow="1" bandRow="1">
                <a:tableStyleId>{0505E3EF-67EA-436B-97B2-0124C06EBD24}</a:tableStyleId>
              </a:tblPr>
              <a:tblGrid>
                <a:gridCol w="466533">
                  <a:extLst>
                    <a:ext uri="{9D8B030D-6E8A-4147-A177-3AD203B41FA5}">
                      <a16:colId xmlns:a16="http://schemas.microsoft.com/office/drawing/2014/main" val="789272041"/>
                    </a:ext>
                  </a:extLst>
                </a:gridCol>
                <a:gridCol w="1464906">
                  <a:extLst>
                    <a:ext uri="{9D8B030D-6E8A-4147-A177-3AD203B41FA5}">
                      <a16:colId xmlns:a16="http://schemas.microsoft.com/office/drawing/2014/main" val="3716325738"/>
                    </a:ext>
                  </a:extLst>
                </a:gridCol>
                <a:gridCol w="830423">
                  <a:extLst>
                    <a:ext uri="{9D8B030D-6E8A-4147-A177-3AD203B41FA5}">
                      <a16:colId xmlns:a16="http://schemas.microsoft.com/office/drawing/2014/main" val="617834363"/>
                    </a:ext>
                  </a:extLst>
                </a:gridCol>
                <a:gridCol w="709126">
                  <a:extLst>
                    <a:ext uri="{9D8B030D-6E8A-4147-A177-3AD203B41FA5}">
                      <a16:colId xmlns:a16="http://schemas.microsoft.com/office/drawing/2014/main" val="1570661312"/>
                    </a:ext>
                  </a:extLst>
                </a:gridCol>
                <a:gridCol w="1138335">
                  <a:extLst>
                    <a:ext uri="{9D8B030D-6E8A-4147-A177-3AD203B41FA5}">
                      <a16:colId xmlns:a16="http://schemas.microsoft.com/office/drawing/2014/main" val="1307695556"/>
                    </a:ext>
                  </a:extLst>
                </a:gridCol>
                <a:gridCol w="1110342">
                  <a:extLst>
                    <a:ext uri="{9D8B030D-6E8A-4147-A177-3AD203B41FA5}">
                      <a16:colId xmlns:a16="http://schemas.microsoft.com/office/drawing/2014/main" val="606795901"/>
                    </a:ext>
                  </a:extLst>
                </a:gridCol>
              </a:tblGrid>
              <a:tr h="370840">
                <a:tc>
                  <a:txBody>
                    <a:bodyPr/>
                    <a:lstStyle/>
                    <a:p>
                      <a:pPr algn="ctr"/>
                      <a:r>
                        <a:rPr lang="el-GR" sz="1200" b="0" dirty="0"/>
                        <a:t>1</a:t>
                      </a:r>
                      <a:endParaRPr lang="en-US" sz="1200" b="0" dirty="0"/>
                    </a:p>
                  </a:txBody>
                  <a:tcPr>
                    <a:solidFill>
                      <a:schemeClr val="bg1"/>
                    </a:solidFill>
                  </a:tcPr>
                </a:tc>
                <a:tc>
                  <a:txBody>
                    <a:bodyPr/>
                    <a:lstStyle/>
                    <a:p>
                      <a:r>
                        <a:rPr lang="el-GR" sz="1200" b="0" dirty="0"/>
                        <a:t>ΚΕΡΚΙΔΗΣ ΒΑΣΙΛΗΣ</a:t>
                      </a:r>
                      <a:endParaRPr lang="en-US" sz="1200" b="0" dirty="0"/>
                    </a:p>
                  </a:txBody>
                  <a:tcPr>
                    <a:solidFill>
                      <a:schemeClr val="bg1"/>
                    </a:solidFill>
                  </a:tcPr>
                </a:tc>
                <a:tc>
                  <a:txBody>
                    <a:bodyPr/>
                    <a:lstStyle/>
                    <a:p>
                      <a:pPr algn="ctr"/>
                      <a:r>
                        <a:rPr lang="el-GR" sz="1200" b="0" dirty="0"/>
                        <a:t>0000</a:t>
                      </a:r>
                      <a:endParaRPr lang="en-US" sz="1200" b="0" dirty="0"/>
                    </a:p>
                  </a:txBody>
                  <a:tcP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l-GR" sz="1200" b="0" dirty="0" err="1"/>
                        <a:t>Β41</a:t>
                      </a:r>
                      <a:endParaRPr lang="en-US" sz="1200" b="0" dirty="0"/>
                    </a:p>
                  </a:txBody>
                  <a:tcPr>
                    <a:solidFill>
                      <a:schemeClr val="bg1"/>
                    </a:solidFill>
                  </a:tcPr>
                </a:tc>
                <a:tc>
                  <a:txBody>
                    <a:bodyPr/>
                    <a:lstStyle/>
                    <a:p>
                      <a:pPr algn="ctr"/>
                      <a:r>
                        <a:rPr lang="el-GR" sz="1200" b="0" dirty="0"/>
                        <a:t>ΑΠΩΝ</a:t>
                      </a:r>
                      <a:endParaRPr lang="en-US" sz="1200" b="0" dirty="0"/>
                    </a:p>
                  </a:txBody>
                  <a:tcPr>
                    <a:solidFill>
                      <a:schemeClr val="bg1"/>
                    </a:solidFill>
                  </a:tcPr>
                </a:tc>
                <a:tc>
                  <a:txBody>
                    <a:bodyPr/>
                    <a:lstStyle/>
                    <a:p>
                      <a:endParaRPr lang="en-US" sz="1200" b="0" dirty="0"/>
                    </a:p>
                  </a:txBody>
                  <a:tcPr>
                    <a:solidFill>
                      <a:schemeClr val="bg1"/>
                    </a:solidFill>
                  </a:tcPr>
                </a:tc>
                <a:extLst>
                  <a:ext uri="{0D108BD9-81ED-4DB2-BD59-A6C34878D82A}">
                    <a16:rowId xmlns:a16="http://schemas.microsoft.com/office/drawing/2014/main" val="511834332"/>
                  </a:ext>
                </a:extLst>
              </a:tr>
            </a:tbl>
          </a:graphicData>
        </a:graphic>
      </p:graphicFrame>
    </p:spTree>
    <p:extLst>
      <p:ext uri="{BB962C8B-B14F-4D97-AF65-F5344CB8AC3E}">
        <p14:creationId xmlns:p14="http://schemas.microsoft.com/office/powerpoint/2010/main" val="966292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19</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811343" y="167951"/>
            <a:ext cx="11951074" cy="646331"/>
          </a:xfrm>
          <a:prstGeom prst="rect">
            <a:avLst/>
          </a:prstGeom>
          <a:noFill/>
        </p:spPr>
        <p:txBody>
          <a:bodyPr wrap="square" rtlCol="0">
            <a:spAutoFit/>
          </a:bodyPr>
          <a:lstStyle/>
          <a:p>
            <a:pPr algn="ctr"/>
            <a:r>
              <a:rPr lang="el-GR" sz="3600" b="1" kern="0" dirty="0">
                <a:solidFill>
                  <a:schemeClr val="tx2">
                    <a:lumMod val="90000"/>
                    <a:lumOff val="10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el-GR" sz="3600" b="1" kern="0" dirty="0">
                <a:solidFill>
                  <a:schemeClr val="tx2">
                    <a:lumMod val="90000"/>
                    <a:lumOff val="10000"/>
                  </a:schemeClr>
                </a:solidFill>
                <a:latin typeface="Arial" panose="020B0604020202020204" pitchFamily="34" charset="0"/>
                <a:ea typeface="Times New Roman" panose="02020603050405020304" pitchFamily="18" charset="0"/>
                <a:cs typeface="Arial" panose="020B0604020202020204" pitchFamily="34" charset="0"/>
              </a:rPr>
              <a:t> ΛΑΘΗ ΣΤΑ ΔΟΚΙΜΙΑ</a:t>
            </a:r>
            <a:endParaRPr lang="el-GR" sz="48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CF25698-92F8-87BE-BDB5-E92B7C7A0D23}"/>
              </a:ext>
            </a:extLst>
          </p:cNvPr>
          <p:cNvSpPr txBox="1"/>
          <p:nvPr/>
        </p:nvSpPr>
        <p:spPr>
          <a:xfrm>
            <a:off x="2631439" y="1224859"/>
            <a:ext cx="9440097" cy="3508653"/>
          </a:xfrm>
          <a:prstGeom prst="rect">
            <a:avLst/>
          </a:prstGeom>
          <a:noFill/>
        </p:spPr>
        <p:txBody>
          <a:bodyPr wrap="square">
            <a:spAutoFit/>
          </a:bodyPr>
          <a:lstStyle/>
          <a:p>
            <a:pPr marL="342900" lvl="0" indent="-342900" algn="just" fontAlgn="t">
              <a:spcBef>
                <a:spcPts val="1200"/>
              </a:spcBef>
              <a:spcAft>
                <a:spcPts val="2400"/>
              </a:spcAft>
              <a:buFont typeface="Arial" panose="020B0604020202020204" pitchFamily="34" charset="0"/>
              <a:buChar char="•"/>
            </a:pPr>
            <a:r>
              <a:rPr lang="el-GR" sz="2400"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Σε </a:t>
            </a:r>
            <a:r>
              <a:rPr lang="el-GR" sz="2400"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περίπτωση που υπάρχει </a:t>
            </a:r>
            <a:r>
              <a:rPr lang="el-GR" sz="2400" b="1" u="sng"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ισχυρισμός για λάθος</a:t>
            </a:r>
            <a:r>
              <a:rPr lang="el-GR" sz="2400" b="1"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 </a:t>
            </a:r>
            <a:r>
              <a:rPr lang="el-GR" sz="2400"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σε </a:t>
            </a:r>
            <a:r>
              <a:rPr lang="el-GR" sz="2400"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εξεταστικό δοκίμιο, </a:t>
            </a:r>
            <a:r>
              <a:rPr lang="el-GR" sz="2400" dirty="0">
                <a:solidFill>
                  <a:schemeClr val="accent1">
                    <a:lumMod val="50000"/>
                  </a:schemeClr>
                </a:solidFill>
                <a:effectLst/>
                <a:highlight>
                  <a:srgbClr val="FFFF00"/>
                </a:highlight>
                <a:latin typeface="Arial" panose="020B0604020202020204" pitchFamily="34" charset="0"/>
                <a:ea typeface="Times New Roman" panose="02020603050405020304" pitchFamily="18" charset="0"/>
                <a:cs typeface="Arial" panose="020B0604020202020204" pitchFamily="34" charset="0"/>
              </a:rPr>
              <a:t>δεν δίνεται καμία διευκρίνιση ή διόρθωση </a:t>
            </a:r>
            <a:r>
              <a:rPr lang="el-GR" sz="2400"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κατά τη διάρκεια της εξέτασης, εκτός και αν υπάρξει διαφορετική απόφαση από την Αρμόδια Αρχή. </a:t>
            </a:r>
          </a:p>
          <a:p>
            <a:pPr marL="342900" lvl="0" indent="-342900" algn="just" fontAlgn="t">
              <a:spcBef>
                <a:spcPts val="1200"/>
              </a:spcBef>
              <a:spcAft>
                <a:spcPts val="2400"/>
              </a:spcAft>
              <a:buFont typeface="Arial" panose="020B0604020202020204" pitchFamily="34" charset="0"/>
              <a:buChar char="•"/>
            </a:pPr>
            <a:r>
              <a:rPr lang="el-GR" sz="2400"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Η Αρμόδια Αρχή αποφασίζει σε μεταγενέστερο στάδιο για τη σοβαρότητα του λάθους και καθορίζει με οδηγίες προς τους/τις βαθμολογητές/</a:t>
            </a:r>
            <a:r>
              <a:rPr lang="el-GR" sz="2400" dirty="0" err="1">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τριες</a:t>
            </a:r>
            <a:r>
              <a:rPr lang="el-GR" sz="2400"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rPr>
              <a:t> τον τρόπο με τον οποίο βαθμολογείται η ερώτηση.</a:t>
            </a:r>
            <a:endParaRPr lang="en-US" sz="2400" dirty="0">
              <a:solidFill>
                <a:schemeClr val="accent1">
                  <a:lumMod val="50000"/>
                </a:schemeClr>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127945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23" name="Straight Connector 22">
            <a:extLst>
              <a:ext uri="{FF2B5EF4-FFF2-40B4-BE49-F238E27FC236}">
                <a16:creationId xmlns:a16="http://schemas.microsoft.com/office/drawing/2014/main" id="{F44CB8CB-D706-4D74-9772-DBB3063E103F}"/>
              </a:ext>
            </a:extLst>
          </p:cNvPr>
          <p:cNvCxnSpPr/>
          <p:nvPr/>
        </p:nvCxnSpPr>
        <p:spPr>
          <a:xfrm>
            <a:off x="5747656" y="5751073"/>
            <a:ext cx="0" cy="106280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E60BA66-B05F-469D-977A-D2423AE8D0E2}"/>
              </a:ext>
            </a:extLst>
          </p:cNvPr>
          <p:cNvSpPr txBox="1"/>
          <p:nvPr/>
        </p:nvSpPr>
        <p:spPr>
          <a:xfrm>
            <a:off x="121699" y="117216"/>
            <a:ext cx="12408298"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Χρονοδιάγραμμα Εξετάσεων </a:t>
            </a:r>
          </a:p>
        </p:txBody>
      </p:sp>
      <p:sp>
        <p:nvSpPr>
          <p:cNvPr id="7" name="TextBox 6">
            <a:extLst>
              <a:ext uri="{FF2B5EF4-FFF2-40B4-BE49-F238E27FC236}">
                <a16:creationId xmlns:a16="http://schemas.microsoft.com/office/drawing/2014/main" id="{41B00478-2AFC-29C0-BB46-CFEC78A244F6}"/>
              </a:ext>
            </a:extLst>
          </p:cNvPr>
          <p:cNvSpPr txBox="1"/>
          <p:nvPr/>
        </p:nvSpPr>
        <p:spPr>
          <a:xfrm>
            <a:off x="3342639" y="1179524"/>
            <a:ext cx="8628869" cy="3244158"/>
          </a:xfrm>
          <a:prstGeom prst="rect">
            <a:avLst/>
          </a:prstGeom>
          <a:noFill/>
        </p:spPr>
        <p:txBody>
          <a:bodyPr wrap="square">
            <a:spAutoFit/>
          </a:bodyPr>
          <a:lstStyle/>
          <a:p>
            <a:pPr marL="342900" indent="-342900" algn="just">
              <a:lnSpc>
                <a:spcPct val="150000"/>
              </a:lnSpc>
              <a:buFont typeface="Wingdings" panose="05000000000000000000" pitchFamily="2" charset="2"/>
              <a:buChar char="v"/>
            </a:pPr>
            <a:r>
              <a:rPr lang="el-GR" sz="2800" dirty="0">
                <a:solidFill>
                  <a:schemeClr val="accent1">
                    <a:lumMod val="50000"/>
                  </a:schemeClr>
                </a:solidFill>
                <a:latin typeface="Arial" panose="020B0604020202020204" pitchFamily="34" charset="0"/>
                <a:cs typeface="Arial" panose="020B0604020202020204" pitchFamily="34" charset="0"/>
              </a:rPr>
              <a:t>Οι εξετάσεις της Α΄ σειράς θα πραγματοποιηθούν την περίοδο 11 - 22 Μαΐου 2026.  </a:t>
            </a:r>
          </a:p>
          <a:p>
            <a:pPr marL="342900" indent="-342900" algn="just">
              <a:lnSpc>
                <a:spcPct val="150000"/>
              </a:lnSpc>
              <a:buFont typeface="Wingdings" panose="05000000000000000000" pitchFamily="2" charset="2"/>
              <a:buChar char="v"/>
            </a:pPr>
            <a:endParaRPr lang="el-GR" sz="2800" dirty="0">
              <a:solidFill>
                <a:schemeClr val="accent1">
                  <a:lumMod val="50000"/>
                </a:schemeClr>
              </a:solidFill>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v"/>
            </a:pPr>
            <a:r>
              <a:rPr lang="el-GR" sz="2800" dirty="0">
                <a:solidFill>
                  <a:schemeClr val="accent1">
                    <a:lumMod val="50000"/>
                  </a:schemeClr>
                </a:solidFill>
                <a:latin typeface="Arial" panose="020B0604020202020204" pitchFamily="34" charset="0"/>
                <a:cs typeface="Arial" panose="020B0604020202020204" pitchFamily="34" charset="0"/>
              </a:rPr>
              <a:t>Οι εξετάσεις της Β΄ σειράς θα διεξαχθούν μετά τη λήξη της  εξεταστικής περιόδου της Α΄ σειράς. </a:t>
            </a:r>
            <a:endParaRPr lang="en-US" sz="28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33577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20</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1124510" y="75955"/>
            <a:ext cx="11421959"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Ολοκλήρωση του χρόνου</a:t>
            </a:r>
          </a:p>
        </p:txBody>
      </p:sp>
      <p:sp>
        <p:nvSpPr>
          <p:cNvPr id="3" name="TextBox 2">
            <a:extLst>
              <a:ext uri="{FF2B5EF4-FFF2-40B4-BE49-F238E27FC236}">
                <a16:creationId xmlns:a16="http://schemas.microsoft.com/office/drawing/2014/main" id="{E5CDCE04-5BA6-CCD8-8256-8E7406980FAE}"/>
              </a:ext>
            </a:extLst>
          </p:cNvPr>
          <p:cNvSpPr txBox="1"/>
          <p:nvPr/>
        </p:nvSpPr>
        <p:spPr>
          <a:xfrm>
            <a:off x="2854959" y="1200423"/>
            <a:ext cx="8985349" cy="4154984"/>
          </a:xfrm>
          <a:prstGeom prst="rect">
            <a:avLst/>
          </a:prstGeom>
          <a:noFill/>
        </p:spPr>
        <p:txBody>
          <a:bodyPr wrap="square">
            <a:spAutoFit/>
          </a:bodyPr>
          <a:lstStyle/>
          <a:p>
            <a:pPr algn="just">
              <a:spcAft>
                <a:spcPts val="1200"/>
              </a:spcAft>
            </a:pPr>
            <a:r>
              <a:rPr lang="el-GR" sz="2400" u="sng" dirty="0">
                <a:solidFill>
                  <a:schemeClr val="accent1">
                    <a:lumMod val="50000"/>
                  </a:schemeClr>
                </a:solidFill>
                <a:latin typeface="Arial" panose="020B0604020202020204" pitchFamily="34" charset="0"/>
                <a:cs typeface="Arial" panose="020B0604020202020204" pitchFamily="34" charset="0"/>
              </a:rPr>
              <a:t>Με την ολοκλήρωση του χρόνου</a:t>
            </a:r>
            <a:r>
              <a:rPr lang="el-GR" sz="2400" dirty="0">
                <a:solidFill>
                  <a:schemeClr val="accent1">
                    <a:lumMod val="50000"/>
                  </a:schemeClr>
                </a:solidFill>
                <a:latin typeface="Arial" panose="020B0604020202020204" pitchFamily="34" charset="0"/>
                <a:cs typeface="Arial" panose="020B0604020202020204" pitchFamily="34" charset="0"/>
              </a:rPr>
              <a:t> της εξέτασης ζητούν από τους μαθητές: </a:t>
            </a:r>
          </a:p>
          <a:p>
            <a:pPr marL="342900" indent="-342900" algn="just">
              <a:spcAft>
                <a:spcPts val="1200"/>
              </a:spcAft>
              <a:buFont typeface="Arial" panose="020B0604020202020204" pitchFamily="34" charset="0"/>
              <a:buChar char="•"/>
            </a:pPr>
            <a:r>
              <a:rPr lang="el-GR" sz="2400" dirty="0">
                <a:solidFill>
                  <a:schemeClr val="accent1">
                    <a:lumMod val="50000"/>
                  </a:schemeClr>
                </a:solidFill>
                <a:latin typeface="Arial" panose="020B0604020202020204" pitchFamily="34" charset="0"/>
                <a:cs typeface="Arial" panose="020B0604020202020204" pitchFamily="34" charset="0"/>
              </a:rPr>
              <a:t>Να σταματήσουν να γράφουν και να προσκομίσουν, με τη σειρά, τα γραπτά στην έδρα. </a:t>
            </a:r>
          </a:p>
          <a:p>
            <a:pPr marL="342900" indent="-342900" algn="just">
              <a:spcAft>
                <a:spcPts val="1200"/>
              </a:spcAft>
              <a:buFont typeface="Arial" panose="020B0604020202020204" pitchFamily="34" charset="0"/>
              <a:buChar char="•"/>
            </a:pPr>
            <a:r>
              <a:rPr lang="el-GR" sz="2400" dirty="0">
                <a:solidFill>
                  <a:schemeClr val="accent1">
                    <a:lumMod val="50000"/>
                  </a:schemeClr>
                </a:solidFill>
                <a:latin typeface="Arial" panose="020B0604020202020204" pitchFamily="34" charset="0"/>
                <a:cs typeface="Arial" panose="020B0604020202020204" pitchFamily="34" charset="0"/>
              </a:rPr>
              <a:t>Καλύπτουν, ενώπιον του/της μαθητή/</a:t>
            </a:r>
            <a:r>
              <a:rPr lang="el-GR" sz="2400" dirty="0" err="1">
                <a:solidFill>
                  <a:schemeClr val="accent1">
                    <a:lumMod val="50000"/>
                  </a:schemeClr>
                </a:solidFill>
                <a:latin typeface="Arial" panose="020B0604020202020204" pitchFamily="34" charset="0"/>
                <a:cs typeface="Arial" panose="020B0604020202020204" pitchFamily="34" charset="0"/>
              </a:rPr>
              <a:t>ριας</a:t>
            </a:r>
            <a:r>
              <a:rPr lang="el-GR" sz="2400" dirty="0">
                <a:solidFill>
                  <a:schemeClr val="accent1">
                    <a:lumMod val="50000"/>
                  </a:schemeClr>
                </a:solidFill>
                <a:latin typeface="Arial" panose="020B0604020202020204" pitchFamily="34" charset="0"/>
                <a:cs typeface="Arial" panose="020B0604020202020204" pitchFamily="34" charset="0"/>
              </a:rPr>
              <a:t> με το αδιαφανές αυτοκόλλητο κάλυμμα το ειδικό πλαίσιο στο εξώφυλλο των τετραδίων απαντήσεων ή στο ειδικό πλαίσιο της πρώτης σελίδας του εξεταστικού δοκιμίου, στα οποία είναι γραμμένα τα ατομικά στοιχεία των μαθητών/τριών, </a:t>
            </a:r>
            <a:r>
              <a:rPr lang="el-GR" sz="2400" u="sng" dirty="0">
                <a:solidFill>
                  <a:schemeClr val="accent1">
                    <a:lumMod val="50000"/>
                  </a:schemeClr>
                </a:solidFill>
                <a:latin typeface="Arial" panose="020B0604020202020204" pitchFamily="34" charset="0"/>
                <a:cs typeface="Arial" panose="020B0604020202020204" pitchFamily="34" charset="0"/>
              </a:rPr>
              <a:t>αφού προηγουμένως </a:t>
            </a:r>
            <a:r>
              <a:rPr lang="el-GR" sz="2400" b="1" u="sng" dirty="0">
                <a:solidFill>
                  <a:schemeClr val="accent1">
                    <a:lumMod val="50000"/>
                  </a:schemeClr>
                </a:solidFill>
                <a:latin typeface="Arial" panose="020B0604020202020204" pitchFamily="34" charset="0"/>
                <a:cs typeface="Arial" panose="020B0604020202020204" pitchFamily="34" charset="0"/>
              </a:rPr>
              <a:t>κάνουν τον σχετικό έλεγχο </a:t>
            </a:r>
            <a:r>
              <a:rPr lang="el-GR" sz="2400" u="sng" dirty="0">
                <a:solidFill>
                  <a:schemeClr val="accent1">
                    <a:lumMod val="50000"/>
                  </a:schemeClr>
                </a:solidFill>
                <a:latin typeface="Arial" panose="020B0604020202020204" pitchFamily="34" charset="0"/>
                <a:cs typeface="Arial" panose="020B0604020202020204" pitchFamily="34" charset="0"/>
              </a:rPr>
              <a:t>των ατομικών στοιχείων</a:t>
            </a:r>
            <a:r>
              <a:rPr lang="el-GR" sz="2800" dirty="0">
                <a:solidFill>
                  <a:schemeClr val="accent1">
                    <a:lumMod val="50000"/>
                  </a:schemeClr>
                </a:solidFill>
                <a:latin typeface="Arial" panose="020B0604020202020204" pitchFamily="34" charset="0"/>
                <a:cs typeface="Arial" panose="020B0604020202020204" pitchFamily="34" charset="0"/>
              </a:rPr>
              <a:t>. </a:t>
            </a:r>
            <a:endParaRPr lang="en-US" sz="28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8321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BF473-74AC-D293-04E6-148B9CC7470E}"/>
            </a:ext>
          </a:extLst>
        </p:cNvPr>
        <p:cNvGrpSpPr/>
        <p:nvPr/>
      </p:nvGrpSpPr>
      <p:grpSpPr>
        <a:xfrm>
          <a:off x="0" y="0"/>
          <a:ext cx="0" cy="0"/>
          <a:chOff x="0" y="0"/>
          <a:chExt cx="0" cy="0"/>
        </a:xfrm>
      </p:grpSpPr>
      <p:sp>
        <p:nvSpPr>
          <p:cNvPr id="15" name="TextBox 14">
            <a:extLst>
              <a:ext uri="{FF2B5EF4-FFF2-40B4-BE49-F238E27FC236}">
                <a16:creationId xmlns:a16="http://schemas.microsoft.com/office/drawing/2014/main" id="{F52E653E-D424-DF0B-464F-A95133F3A0C6}"/>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31" name="Slide Number Placeholder 2">
            <a:extLst>
              <a:ext uri="{FF2B5EF4-FFF2-40B4-BE49-F238E27FC236}">
                <a16:creationId xmlns:a16="http://schemas.microsoft.com/office/drawing/2014/main" id="{8116E166-0D6D-A2E1-15E9-5CBAB965591B}"/>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21</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454EAA46-5DEE-BF2E-6C08-044700AA2466}"/>
              </a:ext>
            </a:extLst>
          </p:cNvPr>
          <p:cNvSpPr txBox="1"/>
          <p:nvPr/>
        </p:nvSpPr>
        <p:spPr>
          <a:xfrm>
            <a:off x="1520750" y="156738"/>
            <a:ext cx="11421959" cy="1200329"/>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Ολοκλήρωση του χρόνου</a:t>
            </a:r>
          </a:p>
          <a:p>
            <a:pPr algn="ctr"/>
            <a:endParaRPr lang="el-GR" sz="3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3E38F6C-D973-D481-BE8B-F0C4C23FC4DD}"/>
              </a:ext>
            </a:extLst>
          </p:cNvPr>
          <p:cNvSpPr txBox="1"/>
          <p:nvPr/>
        </p:nvSpPr>
        <p:spPr>
          <a:xfrm>
            <a:off x="2422355" y="1045488"/>
            <a:ext cx="6122430" cy="3785652"/>
          </a:xfrm>
          <a:prstGeom prst="rect">
            <a:avLst/>
          </a:prstGeom>
          <a:noFill/>
        </p:spPr>
        <p:txBody>
          <a:bodyPr wrap="square">
            <a:spAutoFit/>
          </a:bodyPr>
          <a:lstStyle/>
          <a:p>
            <a:pPr algn="just"/>
            <a:r>
              <a:rPr lang="el-GR" sz="1600" dirty="0">
                <a:solidFill>
                  <a:schemeClr val="accent1">
                    <a:lumMod val="50000"/>
                  </a:schemeClr>
                </a:solidFill>
                <a:latin typeface="Arial" panose="020B0604020202020204" pitchFamily="34" charset="0"/>
                <a:cs typeface="Arial" panose="020B0604020202020204" pitchFamily="34" charset="0"/>
              </a:rPr>
              <a:t>Κατά την παράδοση των εξεταστικών δοκιμίων και των τετραδίων απαντήσεων των μαθημάτων της </a:t>
            </a:r>
            <a:r>
              <a:rPr lang="el-GR" sz="1600" dirty="0" err="1">
                <a:solidFill>
                  <a:schemeClr val="accent1">
                    <a:lumMod val="50000"/>
                  </a:schemeClr>
                </a:solidFill>
                <a:latin typeface="Arial" panose="020B0604020202020204" pitchFamily="34" charset="0"/>
                <a:cs typeface="Arial" panose="020B0604020202020204" pitchFamily="34" charset="0"/>
              </a:rPr>
              <a:t>Α΄Λυκείου</a:t>
            </a:r>
            <a:r>
              <a:rPr lang="el-GR" sz="1600" dirty="0">
                <a:solidFill>
                  <a:schemeClr val="accent1">
                    <a:lumMod val="50000"/>
                  </a:schemeClr>
                </a:solidFill>
                <a:latin typeface="Arial" panose="020B0604020202020204" pitchFamily="34" charset="0"/>
                <a:cs typeface="Arial" panose="020B0604020202020204" pitchFamily="34" charset="0"/>
              </a:rPr>
              <a:t>/ΤΕΣΕΚ: Φυσικής (Προσ.), Φυσικής 2ωρο ΤΣ, Βιολογίας ΤΣ:</a:t>
            </a:r>
          </a:p>
          <a:p>
            <a:pPr marL="800100" lvl="1" indent="-342900" algn="just">
              <a:buFont typeface="Wingdings" panose="05000000000000000000" pitchFamily="2" charset="2"/>
              <a:buChar char="q"/>
            </a:pPr>
            <a:r>
              <a:rPr lang="el-GR" sz="1600" dirty="0">
                <a:solidFill>
                  <a:schemeClr val="accent1">
                    <a:lumMod val="50000"/>
                  </a:schemeClr>
                </a:solidFill>
                <a:latin typeface="Arial" panose="020B0604020202020204" pitchFamily="34" charset="0"/>
                <a:cs typeface="Arial" panose="020B0604020202020204" pitchFamily="34" charset="0"/>
              </a:rPr>
              <a:t>Το εξεταστικό δοκίμιο τοποθετείται ανάμεσα στο εσωτερικό του μπροστινού εξωφύλλου και της πρώτης σελίδας του τετραδίου απαντήσεων και συνδέεται με κορδονάκι.</a:t>
            </a:r>
          </a:p>
          <a:p>
            <a:pPr marL="800100" lvl="1" indent="-342900" algn="just">
              <a:buFont typeface="Wingdings" panose="05000000000000000000" pitchFamily="2" charset="2"/>
              <a:buChar char="q"/>
            </a:pPr>
            <a:r>
              <a:rPr lang="el-GR" sz="1600" dirty="0">
                <a:solidFill>
                  <a:schemeClr val="accent1">
                    <a:lumMod val="50000"/>
                  </a:schemeClr>
                </a:solidFill>
                <a:latin typeface="Arial" panose="020B0604020202020204" pitchFamily="34" charset="0"/>
                <a:cs typeface="Arial" panose="020B0604020202020204" pitchFamily="34" charset="0"/>
              </a:rPr>
              <a:t> Ο/Η επιτηρητής/</a:t>
            </a:r>
            <a:r>
              <a:rPr lang="el-GR" sz="1600" dirty="0" err="1">
                <a:solidFill>
                  <a:schemeClr val="accent1">
                    <a:lumMod val="50000"/>
                  </a:schemeClr>
                </a:solidFill>
                <a:latin typeface="Arial" panose="020B0604020202020204" pitchFamily="34" charset="0"/>
                <a:cs typeface="Arial" panose="020B0604020202020204" pitchFamily="34" charset="0"/>
              </a:rPr>
              <a:t>τρια</a:t>
            </a:r>
            <a:r>
              <a:rPr lang="el-GR" sz="1600" dirty="0">
                <a:solidFill>
                  <a:schemeClr val="accent1">
                    <a:lumMod val="50000"/>
                  </a:schemeClr>
                </a:solidFill>
                <a:latin typeface="Arial" panose="020B0604020202020204" pitchFamily="34" charset="0"/>
                <a:cs typeface="Arial" panose="020B0604020202020204" pitchFamily="34" charset="0"/>
              </a:rPr>
              <a:t> φροντίζει να διασφαλίσει ότι τα στοιχεία του/της μαθητή/</a:t>
            </a:r>
            <a:r>
              <a:rPr lang="el-GR" sz="1600" dirty="0" err="1">
                <a:solidFill>
                  <a:schemeClr val="accent1">
                    <a:lumMod val="50000"/>
                  </a:schemeClr>
                </a:solidFill>
                <a:latin typeface="Arial" panose="020B0604020202020204" pitchFamily="34" charset="0"/>
                <a:cs typeface="Arial" panose="020B0604020202020204" pitchFamily="34" charset="0"/>
              </a:rPr>
              <a:t>τριας</a:t>
            </a:r>
            <a:r>
              <a:rPr lang="el-GR" sz="1600" dirty="0">
                <a:solidFill>
                  <a:schemeClr val="accent1">
                    <a:lumMod val="50000"/>
                  </a:schemeClr>
                </a:solidFill>
                <a:latin typeface="Arial" panose="020B0604020202020204" pitchFamily="34" charset="0"/>
                <a:cs typeface="Arial" panose="020B0604020202020204" pitchFamily="34" charset="0"/>
              </a:rPr>
              <a:t>, που αναγράφονται στο τετράδιο απαντήσεων και στο εξεταστικό δοκίμιο που παρέδωσε ο/η μαθητής/</a:t>
            </a:r>
            <a:r>
              <a:rPr lang="el-GR" sz="1600" dirty="0" err="1">
                <a:solidFill>
                  <a:schemeClr val="accent1">
                    <a:lumMod val="50000"/>
                  </a:schemeClr>
                </a:solidFill>
                <a:latin typeface="Arial" panose="020B0604020202020204" pitchFamily="34" charset="0"/>
                <a:cs typeface="Arial" panose="020B0604020202020204" pitchFamily="34" charset="0"/>
              </a:rPr>
              <a:t>τρια</a:t>
            </a:r>
            <a:r>
              <a:rPr lang="el-GR" sz="1600" dirty="0">
                <a:solidFill>
                  <a:schemeClr val="accent1">
                    <a:lumMod val="50000"/>
                  </a:schemeClr>
                </a:solidFill>
                <a:latin typeface="Arial" panose="020B0604020202020204" pitchFamily="34" charset="0"/>
                <a:cs typeface="Arial" panose="020B0604020202020204" pitchFamily="34" charset="0"/>
              </a:rPr>
              <a:t>, ταυτίζονται. </a:t>
            </a:r>
          </a:p>
          <a:p>
            <a:pPr marL="800100" lvl="1" indent="-342900" algn="just">
              <a:buFont typeface="Wingdings" panose="05000000000000000000" pitchFamily="2" charset="2"/>
              <a:buChar char="q"/>
            </a:pPr>
            <a:r>
              <a:rPr lang="el-GR" sz="1600" dirty="0">
                <a:solidFill>
                  <a:schemeClr val="accent1">
                    <a:lumMod val="50000"/>
                  </a:schemeClr>
                </a:solidFill>
                <a:latin typeface="Arial" panose="020B0604020202020204" pitchFamily="34" charset="0"/>
                <a:cs typeface="Arial" panose="020B0604020202020204" pitchFamily="34" charset="0"/>
              </a:rPr>
              <a:t>Ακολούθως, τα προσωπικά στοιχεία του/της μαθητή/</a:t>
            </a:r>
            <a:r>
              <a:rPr lang="el-GR" sz="1600" dirty="0" err="1">
                <a:solidFill>
                  <a:schemeClr val="accent1">
                    <a:lumMod val="50000"/>
                  </a:schemeClr>
                </a:solidFill>
                <a:latin typeface="Arial" panose="020B0604020202020204" pitchFamily="34" charset="0"/>
                <a:cs typeface="Arial" panose="020B0604020202020204" pitchFamily="34" charset="0"/>
              </a:rPr>
              <a:t>τριας</a:t>
            </a:r>
            <a:r>
              <a:rPr lang="el-GR" sz="1600" dirty="0">
                <a:solidFill>
                  <a:schemeClr val="accent1">
                    <a:lumMod val="50000"/>
                  </a:schemeClr>
                </a:solidFill>
                <a:latin typeface="Arial" panose="020B0604020202020204" pitchFamily="34" charset="0"/>
                <a:cs typeface="Arial" panose="020B0604020202020204" pitchFamily="34" charset="0"/>
              </a:rPr>
              <a:t> καλύπτονται με αδιαφανές αυτοκόλλητο κάλυμμα στο εξεταστικό δοκίμιο και στο τετράδιο απαντήσεων.</a:t>
            </a:r>
          </a:p>
        </p:txBody>
      </p:sp>
      <p:grpSp>
        <p:nvGrpSpPr>
          <p:cNvPr id="21" name="Group 20">
            <a:extLst>
              <a:ext uri="{FF2B5EF4-FFF2-40B4-BE49-F238E27FC236}">
                <a16:creationId xmlns:a16="http://schemas.microsoft.com/office/drawing/2014/main" id="{CA66BA0B-3652-3C07-170D-5A16C6C4F39C}"/>
              </a:ext>
            </a:extLst>
          </p:cNvPr>
          <p:cNvGrpSpPr/>
          <p:nvPr/>
        </p:nvGrpSpPr>
        <p:grpSpPr>
          <a:xfrm>
            <a:off x="8618819" y="1390385"/>
            <a:ext cx="3502975" cy="2586567"/>
            <a:chOff x="8337731" y="2383253"/>
            <a:chExt cx="3502975" cy="2586567"/>
          </a:xfrm>
        </p:grpSpPr>
        <p:sp>
          <p:nvSpPr>
            <p:cNvPr id="2" name="Rectangle 1">
              <a:extLst>
                <a:ext uri="{FF2B5EF4-FFF2-40B4-BE49-F238E27FC236}">
                  <a16:creationId xmlns:a16="http://schemas.microsoft.com/office/drawing/2014/main" id="{5D4A3FB9-38CC-FFF3-A167-861B8251B54D}"/>
                </a:ext>
              </a:extLst>
            </p:cNvPr>
            <p:cNvSpPr/>
            <p:nvPr/>
          </p:nvSpPr>
          <p:spPr>
            <a:xfrm>
              <a:off x="8337731" y="2383253"/>
              <a:ext cx="1744134" cy="2586567"/>
            </a:xfrm>
            <a:prstGeom prst="rect">
              <a:avLst/>
            </a:prstGeom>
            <a:solidFill>
              <a:srgbClr val="E97FE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Rectangle 3">
              <a:extLst>
                <a:ext uri="{FF2B5EF4-FFF2-40B4-BE49-F238E27FC236}">
                  <a16:creationId xmlns:a16="http://schemas.microsoft.com/office/drawing/2014/main" id="{0A41EC9F-2A7C-8D9B-82FB-3BAF9EC9541D}"/>
                </a:ext>
              </a:extLst>
            </p:cNvPr>
            <p:cNvSpPr/>
            <p:nvPr/>
          </p:nvSpPr>
          <p:spPr>
            <a:xfrm>
              <a:off x="10096572" y="2383253"/>
              <a:ext cx="1744134" cy="2586567"/>
            </a:xfrm>
            <a:prstGeom prst="rect">
              <a:avLst/>
            </a:prstGeom>
            <a:solidFill>
              <a:srgbClr val="E97FE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5" name="Oval 4">
              <a:extLst>
                <a:ext uri="{FF2B5EF4-FFF2-40B4-BE49-F238E27FC236}">
                  <a16:creationId xmlns:a16="http://schemas.microsoft.com/office/drawing/2014/main" id="{5AF06C31-89C5-6B41-CAFA-C29CE028F4E7}"/>
                </a:ext>
              </a:extLst>
            </p:cNvPr>
            <p:cNvSpPr/>
            <p:nvPr/>
          </p:nvSpPr>
          <p:spPr>
            <a:xfrm>
              <a:off x="9931750" y="3296272"/>
              <a:ext cx="53008" cy="69115"/>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7" name="Oval 6">
              <a:extLst>
                <a:ext uri="{FF2B5EF4-FFF2-40B4-BE49-F238E27FC236}">
                  <a16:creationId xmlns:a16="http://schemas.microsoft.com/office/drawing/2014/main" id="{2B038F8F-2C5B-E20A-3E47-BE4F15C8CAF4}"/>
                </a:ext>
              </a:extLst>
            </p:cNvPr>
            <p:cNvSpPr/>
            <p:nvPr/>
          </p:nvSpPr>
          <p:spPr>
            <a:xfrm>
              <a:off x="9921071" y="3985985"/>
              <a:ext cx="53008" cy="69115"/>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grpSp>
          <p:nvGrpSpPr>
            <p:cNvPr id="8" name="Group 7">
              <a:extLst>
                <a:ext uri="{FF2B5EF4-FFF2-40B4-BE49-F238E27FC236}">
                  <a16:creationId xmlns:a16="http://schemas.microsoft.com/office/drawing/2014/main" id="{2B2AA511-B542-C6DD-6DB3-AC0FEB251EA3}"/>
                </a:ext>
              </a:extLst>
            </p:cNvPr>
            <p:cNvGrpSpPr/>
            <p:nvPr/>
          </p:nvGrpSpPr>
          <p:grpSpPr>
            <a:xfrm>
              <a:off x="10129582" y="2412889"/>
              <a:ext cx="1688467" cy="2523066"/>
              <a:chOff x="9541076" y="2823634"/>
              <a:chExt cx="1688467" cy="2523066"/>
            </a:xfrm>
          </p:grpSpPr>
          <p:graphicFrame>
            <p:nvGraphicFramePr>
              <p:cNvPr id="9" name="Object 8">
                <a:extLst>
                  <a:ext uri="{FF2B5EF4-FFF2-40B4-BE49-F238E27FC236}">
                    <a16:creationId xmlns:a16="http://schemas.microsoft.com/office/drawing/2014/main" id="{EF9A6D39-62AB-A5E3-F818-A0E707333A4C}"/>
                  </a:ext>
                </a:extLst>
              </p:cNvPr>
              <p:cNvGraphicFramePr>
                <a:graphicFrameLocks noChangeAspect="1"/>
              </p:cNvGraphicFramePr>
              <p:nvPr/>
            </p:nvGraphicFramePr>
            <p:xfrm>
              <a:off x="9541076" y="2823634"/>
              <a:ext cx="1688467" cy="2523066"/>
            </p:xfrm>
            <a:graphic>
              <a:graphicData uri="http://schemas.openxmlformats.org/presentationml/2006/ole">
                <mc:AlternateContent xmlns:mc="http://schemas.openxmlformats.org/markup-compatibility/2006">
                  <mc:Choice xmlns:v="urn:schemas-microsoft-com:vml" Requires="v">
                    <p:oleObj name="Acrobat Document" r:id="rId2" imgW="3778114" imgH="5346457" progId="Acrobat.Document.DC">
                      <p:embed/>
                    </p:oleObj>
                  </mc:Choice>
                  <mc:Fallback>
                    <p:oleObj name="Acrobat Document" r:id="rId2" imgW="3778114" imgH="5346457" progId="Acrobat.Document.DC">
                      <p:embed/>
                      <p:pic>
                        <p:nvPicPr>
                          <p:cNvPr id="9" name="Object 8">
                            <a:extLst>
                              <a:ext uri="{FF2B5EF4-FFF2-40B4-BE49-F238E27FC236}">
                                <a16:creationId xmlns:a16="http://schemas.microsoft.com/office/drawing/2014/main" id="{EF9A6D39-62AB-A5E3-F818-A0E707333A4C}"/>
                              </a:ext>
                            </a:extLst>
                          </p:cNvPr>
                          <p:cNvPicPr/>
                          <p:nvPr/>
                        </p:nvPicPr>
                        <p:blipFill>
                          <a:blip r:embed="rId3"/>
                          <a:stretch>
                            <a:fillRect/>
                          </a:stretch>
                        </p:blipFill>
                        <p:spPr>
                          <a:xfrm>
                            <a:off x="9541076" y="2823634"/>
                            <a:ext cx="1688467" cy="2523066"/>
                          </a:xfrm>
                          <a:prstGeom prst="rect">
                            <a:avLst/>
                          </a:prstGeom>
                        </p:spPr>
                      </p:pic>
                    </p:oleObj>
                  </mc:Fallback>
                </mc:AlternateContent>
              </a:graphicData>
            </a:graphic>
          </p:graphicFrame>
          <p:sp>
            <p:nvSpPr>
              <p:cNvPr id="10" name="Rectangle 9">
                <a:extLst>
                  <a:ext uri="{FF2B5EF4-FFF2-40B4-BE49-F238E27FC236}">
                    <a16:creationId xmlns:a16="http://schemas.microsoft.com/office/drawing/2014/main" id="{91C58EA6-BBFA-E660-554D-C3D2626DB22F}"/>
                  </a:ext>
                </a:extLst>
              </p:cNvPr>
              <p:cNvSpPr/>
              <p:nvPr/>
            </p:nvSpPr>
            <p:spPr>
              <a:xfrm>
                <a:off x="10543436" y="3599293"/>
                <a:ext cx="302150"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2" name="Rectangle 11">
                <a:extLst>
                  <a:ext uri="{FF2B5EF4-FFF2-40B4-BE49-F238E27FC236}">
                    <a16:creationId xmlns:a16="http://schemas.microsoft.com/office/drawing/2014/main" id="{ED12B9CA-D4B8-1D2F-85B0-55C66BB8D648}"/>
                  </a:ext>
                </a:extLst>
              </p:cNvPr>
              <p:cNvSpPr/>
              <p:nvPr/>
            </p:nvSpPr>
            <p:spPr>
              <a:xfrm>
                <a:off x="10546086" y="3684158"/>
                <a:ext cx="302150"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13" name="Oval 12">
              <a:extLst>
                <a:ext uri="{FF2B5EF4-FFF2-40B4-BE49-F238E27FC236}">
                  <a16:creationId xmlns:a16="http://schemas.microsoft.com/office/drawing/2014/main" id="{D93C2D62-4D09-C2E4-CA89-6FF1997CBA82}"/>
                </a:ext>
              </a:extLst>
            </p:cNvPr>
            <p:cNvSpPr/>
            <p:nvPr/>
          </p:nvSpPr>
          <p:spPr>
            <a:xfrm>
              <a:off x="10195391" y="3985985"/>
              <a:ext cx="53008" cy="69115"/>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14" name="Oval 13">
              <a:extLst>
                <a:ext uri="{FF2B5EF4-FFF2-40B4-BE49-F238E27FC236}">
                  <a16:creationId xmlns:a16="http://schemas.microsoft.com/office/drawing/2014/main" id="{83367DEA-DDF6-9E36-1F99-9190E29846DE}"/>
                </a:ext>
              </a:extLst>
            </p:cNvPr>
            <p:cNvSpPr/>
            <p:nvPr/>
          </p:nvSpPr>
          <p:spPr>
            <a:xfrm>
              <a:off x="10201700" y="3300474"/>
              <a:ext cx="53008" cy="69115"/>
            </a:xfrm>
            <a:prstGeom prst="ellipse">
              <a:avLst/>
            </a:prstGeom>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16" name="Freeform: Shape 15">
              <a:extLst>
                <a:ext uri="{FF2B5EF4-FFF2-40B4-BE49-F238E27FC236}">
                  <a16:creationId xmlns:a16="http://schemas.microsoft.com/office/drawing/2014/main" id="{A355EF4E-717B-D2A1-88FF-029A885D43D1}"/>
                </a:ext>
              </a:extLst>
            </p:cNvPr>
            <p:cNvSpPr/>
            <p:nvPr/>
          </p:nvSpPr>
          <p:spPr>
            <a:xfrm>
              <a:off x="9955143" y="3289099"/>
              <a:ext cx="275645" cy="42574"/>
            </a:xfrm>
            <a:custGeom>
              <a:avLst/>
              <a:gdLst>
                <a:gd name="connsiteX0" fmla="*/ 275645 w 275645"/>
                <a:gd name="connsiteY0" fmla="*/ 31968 h 42574"/>
                <a:gd name="connsiteX1" fmla="*/ 153725 w 275645"/>
                <a:gd name="connsiteY1" fmla="*/ 21366 h 42574"/>
                <a:gd name="connsiteX2" fmla="*/ 29154 w 275645"/>
                <a:gd name="connsiteY2" fmla="*/ 5464 h 42574"/>
                <a:gd name="connsiteX3" fmla="*/ 18553 w 275645"/>
                <a:gd name="connsiteY3" fmla="*/ 163 h 42574"/>
                <a:gd name="connsiteX4" fmla="*/ 10601 w 275645"/>
                <a:gd name="connsiteY4" fmla="*/ 10765 h 42574"/>
                <a:gd name="connsiteX5" fmla="*/ 5300 w 275645"/>
                <a:gd name="connsiteY5" fmla="*/ 24017 h 42574"/>
                <a:gd name="connsiteX6" fmla="*/ 0 w 275645"/>
                <a:gd name="connsiteY6" fmla="*/ 34619 h 42574"/>
                <a:gd name="connsiteX7" fmla="*/ 15902 w 275645"/>
                <a:gd name="connsiteY7" fmla="*/ 42570 h 425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5645" h="42574">
                  <a:moveTo>
                    <a:pt x="275645" y="31968"/>
                  </a:moveTo>
                  <a:cubicBezTo>
                    <a:pt x="235005" y="28434"/>
                    <a:pt x="194243" y="26102"/>
                    <a:pt x="153725" y="21366"/>
                  </a:cubicBezTo>
                  <a:cubicBezTo>
                    <a:pt x="-20910" y="954"/>
                    <a:pt x="139320" y="12348"/>
                    <a:pt x="29154" y="5464"/>
                  </a:cubicBezTo>
                  <a:cubicBezTo>
                    <a:pt x="25620" y="3697"/>
                    <a:pt x="22352" y="-922"/>
                    <a:pt x="18553" y="163"/>
                  </a:cubicBezTo>
                  <a:cubicBezTo>
                    <a:pt x="14305" y="1377"/>
                    <a:pt x="12746" y="6903"/>
                    <a:pt x="10601" y="10765"/>
                  </a:cubicBezTo>
                  <a:cubicBezTo>
                    <a:pt x="8290" y="14924"/>
                    <a:pt x="7232" y="19669"/>
                    <a:pt x="5300" y="24017"/>
                  </a:cubicBezTo>
                  <a:cubicBezTo>
                    <a:pt x="3695" y="27627"/>
                    <a:pt x="1767" y="31085"/>
                    <a:pt x="0" y="34619"/>
                  </a:cubicBezTo>
                  <a:cubicBezTo>
                    <a:pt x="14009" y="43024"/>
                    <a:pt x="8101" y="42570"/>
                    <a:pt x="15902" y="42570"/>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Freeform: Shape 16">
              <a:extLst>
                <a:ext uri="{FF2B5EF4-FFF2-40B4-BE49-F238E27FC236}">
                  <a16:creationId xmlns:a16="http://schemas.microsoft.com/office/drawing/2014/main" id="{B57C18EC-BA9A-8F7D-0A08-FB71C9443389}"/>
                </a:ext>
              </a:extLst>
            </p:cNvPr>
            <p:cNvSpPr/>
            <p:nvPr/>
          </p:nvSpPr>
          <p:spPr>
            <a:xfrm>
              <a:off x="9949630" y="4004879"/>
              <a:ext cx="289109" cy="23854"/>
            </a:xfrm>
            <a:custGeom>
              <a:avLst/>
              <a:gdLst>
                <a:gd name="connsiteX0" fmla="*/ 289109 w 289109"/>
                <a:gd name="connsiteY0" fmla="*/ 13253 h 23854"/>
                <a:gd name="connsiteX1" fmla="*/ 238751 w 289109"/>
                <a:gd name="connsiteY1" fmla="*/ 10602 h 23854"/>
                <a:gd name="connsiteX2" fmla="*/ 92977 w 289109"/>
                <a:gd name="connsiteY2" fmla="*/ 5301 h 23854"/>
                <a:gd name="connsiteX3" fmla="*/ 47919 w 289109"/>
                <a:gd name="connsiteY3" fmla="*/ 0 h 23854"/>
                <a:gd name="connsiteX4" fmla="*/ 212 w 289109"/>
                <a:gd name="connsiteY4" fmla="*/ 23854 h 238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9109" h="23854">
                  <a:moveTo>
                    <a:pt x="289109" y="13253"/>
                  </a:moveTo>
                  <a:lnTo>
                    <a:pt x="238751" y="10602"/>
                  </a:lnTo>
                  <a:lnTo>
                    <a:pt x="92977" y="5301"/>
                  </a:lnTo>
                  <a:cubicBezTo>
                    <a:pt x="77877" y="4462"/>
                    <a:pt x="62938" y="1767"/>
                    <a:pt x="47919" y="0"/>
                  </a:cubicBezTo>
                  <a:cubicBezTo>
                    <a:pt x="-5935" y="5984"/>
                    <a:pt x="212" y="-10699"/>
                    <a:pt x="212" y="23854"/>
                  </a:cubicBezTo>
                </a:path>
              </a:pathLst>
            </a:cu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grpSp>
      <p:sp>
        <p:nvSpPr>
          <p:cNvPr id="22" name="Rectangle 21">
            <a:extLst>
              <a:ext uri="{FF2B5EF4-FFF2-40B4-BE49-F238E27FC236}">
                <a16:creationId xmlns:a16="http://schemas.microsoft.com/office/drawing/2014/main" id="{7C4FE8F6-FB84-1211-4D1B-07A0C0227381}"/>
              </a:ext>
            </a:extLst>
          </p:cNvPr>
          <p:cNvSpPr/>
          <p:nvPr/>
        </p:nvSpPr>
        <p:spPr>
          <a:xfrm>
            <a:off x="10855444" y="1598978"/>
            <a:ext cx="723696" cy="327619"/>
          </a:xfrm>
          <a:prstGeom prst="rect">
            <a:avLst/>
          </a:prstGeom>
          <a:solidFill>
            <a:schemeClr val="bg1">
              <a:lumMod val="95000"/>
            </a:schemeClr>
          </a:solidFill>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24" name="Arrow: Right 23">
            <a:extLst>
              <a:ext uri="{FF2B5EF4-FFF2-40B4-BE49-F238E27FC236}">
                <a16:creationId xmlns:a16="http://schemas.microsoft.com/office/drawing/2014/main" id="{0388CECE-5ACF-8EA6-107F-B1ECB2DFE860}"/>
              </a:ext>
            </a:extLst>
          </p:cNvPr>
          <p:cNvSpPr/>
          <p:nvPr/>
        </p:nvSpPr>
        <p:spPr>
          <a:xfrm rot="17523818">
            <a:off x="9479655" y="3729249"/>
            <a:ext cx="1309026" cy="11061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5" name="TextBox 24">
            <a:extLst>
              <a:ext uri="{FF2B5EF4-FFF2-40B4-BE49-F238E27FC236}">
                <a16:creationId xmlns:a16="http://schemas.microsoft.com/office/drawing/2014/main" id="{E99F57AB-3EDC-C70D-167C-11D7EFE5B363}"/>
              </a:ext>
            </a:extLst>
          </p:cNvPr>
          <p:cNvSpPr txBox="1"/>
          <p:nvPr/>
        </p:nvSpPr>
        <p:spPr>
          <a:xfrm>
            <a:off x="9041799" y="4350717"/>
            <a:ext cx="1434680" cy="369332"/>
          </a:xfrm>
          <a:prstGeom prst="rect">
            <a:avLst/>
          </a:prstGeom>
          <a:noFill/>
        </p:spPr>
        <p:txBody>
          <a:bodyPr wrap="square" rtlCol="0">
            <a:spAutoFit/>
          </a:bodyPr>
          <a:lstStyle/>
          <a:p>
            <a:r>
              <a:rPr lang="el-GR" dirty="0"/>
              <a:t>Κορδονάκι</a:t>
            </a:r>
          </a:p>
        </p:txBody>
      </p:sp>
      <p:sp>
        <p:nvSpPr>
          <p:cNvPr id="26" name="TextBox 25">
            <a:extLst>
              <a:ext uri="{FF2B5EF4-FFF2-40B4-BE49-F238E27FC236}">
                <a16:creationId xmlns:a16="http://schemas.microsoft.com/office/drawing/2014/main" id="{F0280826-2F3E-23C0-A08E-0924D6E55E56}"/>
              </a:ext>
            </a:extLst>
          </p:cNvPr>
          <p:cNvSpPr txBox="1"/>
          <p:nvPr/>
        </p:nvSpPr>
        <p:spPr>
          <a:xfrm>
            <a:off x="9365794" y="1008745"/>
            <a:ext cx="2783375" cy="369332"/>
          </a:xfrm>
          <a:prstGeom prst="rect">
            <a:avLst/>
          </a:prstGeom>
          <a:noFill/>
        </p:spPr>
        <p:txBody>
          <a:bodyPr wrap="square" rtlCol="0">
            <a:spAutoFit/>
          </a:bodyPr>
          <a:lstStyle/>
          <a:p>
            <a:r>
              <a:rPr lang="el-GR" dirty="0"/>
              <a:t>Αδιαφανές αυτοκόλλητο</a:t>
            </a:r>
          </a:p>
        </p:txBody>
      </p:sp>
      <p:sp>
        <p:nvSpPr>
          <p:cNvPr id="27" name="Arrow: Right 26">
            <a:extLst>
              <a:ext uri="{FF2B5EF4-FFF2-40B4-BE49-F238E27FC236}">
                <a16:creationId xmlns:a16="http://schemas.microsoft.com/office/drawing/2014/main" id="{AD1AC244-0A2D-3E59-6F12-E522A16997C9}"/>
              </a:ext>
            </a:extLst>
          </p:cNvPr>
          <p:cNvSpPr/>
          <p:nvPr/>
        </p:nvSpPr>
        <p:spPr>
          <a:xfrm rot="4254547">
            <a:off x="10885216" y="1502727"/>
            <a:ext cx="555630" cy="88114"/>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Arrow: Right 27">
            <a:extLst>
              <a:ext uri="{FF2B5EF4-FFF2-40B4-BE49-F238E27FC236}">
                <a16:creationId xmlns:a16="http://schemas.microsoft.com/office/drawing/2014/main" id="{805A66FE-EA07-08E7-D9BE-54D4923E9D37}"/>
              </a:ext>
            </a:extLst>
          </p:cNvPr>
          <p:cNvSpPr/>
          <p:nvPr/>
        </p:nvSpPr>
        <p:spPr>
          <a:xfrm rot="17049496">
            <a:off x="9110794" y="3375156"/>
            <a:ext cx="1956189" cy="8699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8" name="Rectangle 17">
            <a:extLst>
              <a:ext uri="{FF2B5EF4-FFF2-40B4-BE49-F238E27FC236}">
                <a16:creationId xmlns:a16="http://schemas.microsoft.com/office/drawing/2014/main" id="{569B20FE-D413-634D-86A5-EEE135431B89}"/>
              </a:ext>
            </a:extLst>
          </p:cNvPr>
          <p:cNvSpPr/>
          <p:nvPr/>
        </p:nvSpPr>
        <p:spPr>
          <a:xfrm>
            <a:off x="9574053" y="1474505"/>
            <a:ext cx="723696" cy="256327"/>
          </a:xfrm>
          <a:prstGeom prst="rect">
            <a:avLst/>
          </a:prstGeom>
          <a:solidFill>
            <a:schemeClr val="bg1">
              <a:lumMod val="95000"/>
            </a:schemeClr>
          </a:solidFill>
        </p:spPr>
        <p:style>
          <a:lnRef idx="2">
            <a:schemeClr val="accent3">
              <a:shade val="15000"/>
            </a:schemeClr>
          </a:lnRef>
          <a:fillRef idx="1">
            <a:schemeClr val="accent3"/>
          </a:fillRef>
          <a:effectRef idx="0">
            <a:schemeClr val="accent3"/>
          </a:effectRef>
          <a:fontRef idx="minor">
            <a:schemeClr val="lt1"/>
          </a:fontRef>
        </p:style>
        <p:txBody>
          <a:bodyPr rtlCol="0" anchor="ctr"/>
          <a:lstStyle/>
          <a:p>
            <a:pPr algn="ctr"/>
            <a:endParaRPr lang="el-GR"/>
          </a:p>
        </p:txBody>
      </p:sp>
      <p:sp>
        <p:nvSpPr>
          <p:cNvPr id="20" name="Arrow: Right 19">
            <a:extLst>
              <a:ext uri="{FF2B5EF4-FFF2-40B4-BE49-F238E27FC236}">
                <a16:creationId xmlns:a16="http://schemas.microsoft.com/office/drawing/2014/main" id="{8C00A356-7CB6-F839-2F21-6E32214A53C2}"/>
              </a:ext>
            </a:extLst>
          </p:cNvPr>
          <p:cNvSpPr/>
          <p:nvPr/>
        </p:nvSpPr>
        <p:spPr>
          <a:xfrm rot="6317806">
            <a:off x="9783633" y="1475091"/>
            <a:ext cx="349692" cy="45719"/>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153635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22</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509854" y="113316"/>
            <a:ext cx="11163776"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Στοιχεία Μαθητών</a:t>
            </a:r>
          </a:p>
        </p:txBody>
      </p:sp>
      <p:sp>
        <p:nvSpPr>
          <p:cNvPr id="6" name="TextBox 5">
            <a:extLst>
              <a:ext uri="{FF2B5EF4-FFF2-40B4-BE49-F238E27FC236}">
                <a16:creationId xmlns:a16="http://schemas.microsoft.com/office/drawing/2014/main" id="{08518982-7912-A704-3659-C8A175B0D214}"/>
              </a:ext>
            </a:extLst>
          </p:cNvPr>
          <p:cNvSpPr txBox="1"/>
          <p:nvPr/>
        </p:nvSpPr>
        <p:spPr>
          <a:xfrm>
            <a:off x="2783840" y="1042890"/>
            <a:ext cx="9065969" cy="4093428"/>
          </a:xfrm>
          <a:prstGeom prst="rect">
            <a:avLst/>
          </a:prstGeom>
          <a:noFill/>
        </p:spPr>
        <p:txBody>
          <a:bodyPr wrap="square">
            <a:spAutoFit/>
          </a:bodyPr>
          <a:lstStyle/>
          <a:p>
            <a:pPr algn="just">
              <a:spcAft>
                <a:spcPts val="600"/>
              </a:spcAft>
            </a:pPr>
            <a:r>
              <a:rPr lang="el-GR" sz="2000" dirty="0">
                <a:solidFill>
                  <a:schemeClr val="accent1">
                    <a:lumMod val="50000"/>
                  </a:schemeClr>
                </a:solidFill>
                <a:latin typeface="Arial" panose="020B0604020202020204" pitchFamily="34" charset="0"/>
                <a:cs typeface="Arial" panose="020B0604020202020204" pitchFamily="34" charset="0"/>
              </a:rPr>
              <a:t>Ελέγχουν με ιδιαίτερη προσοχή, αν υπάρχει τυχόν σημείωση </a:t>
            </a:r>
            <a:r>
              <a:rPr lang="el-GR" sz="2000" b="1" u="sng" dirty="0">
                <a:solidFill>
                  <a:schemeClr val="accent1">
                    <a:lumMod val="50000"/>
                  </a:schemeClr>
                </a:solidFill>
                <a:latin typeface="Arial" panose="020B0604020202020204" pitchFamily="34" charset="0"/>
                <a:cs typeface="Arial" panose="020B0604020202020204" pitchFamily="34" charset="0"/>
              </a:rPr>
              <a:t>ονομαστικών ή άλλων διακριτικών </a:t>
            </a:r>
            <a:r>
              <a:rPr lang="el-GR" sz="2000" dirty="0">
                <a:solidFill>
                  <a:schemeClr val="accent1">
                    <a:lumMod val="50000"/>
                  </a:schemeClr>
                </a:solidFill>
                <a:latin typeface="Arial" panose="020B0604020202020204" pitchFamily="34" charset="0"/>
                <a:cs typeface="Arial" panose="020B0604020202020204" pitchFamily="34" charset="0"/>
              </a:rPr>
              <a:t>στοιχείων, τα οποία είναι δυνατό να </a:t>
            </a:r>
            <a:r>
              <a:rPr lang="el-GR" sz="2000" b="1" u="sng" dirty="0">
                <a:solidFill>
                  <a:schemeClr val="accent1">
                    <a:lumMod val="50000"/>
                  </a:schemeClr>
                </a:solidFill>
                <a:latin typeface="Arial" panose="020B0604020202020204" pitchFamily="34" charset="0"/>
                <a:cs typeface="Arial" panose="020B0604020202020204" pitchFamily="34" charset="0"/>
              </a:rPr>
              <a:t>αποκαλύψουν την ταυτότητα</a:t>
            </a:r>
            <a:r>
              <a:rPr lang="el-GR" sz="2000" b="1" dirty="0">
                <a:solidFill>
                  <a:schemeClr val="accent1">
                    <a:lumMod val="50000"/>
                  </a:schemeClr>
                </a:solidFill>
                <a:latin typeface="Arial" panose="020B0604020202020204" pitchFamily="34" charset="0"/>
                <a:cs typeface="Arial" panose="020B0604020202020204" pitchFamily="34" charset="0"/>
              </a:rPr>
              <a:t> </a:t>
            </a:r>
            <a:r>
              <a:rPr lang="el-GR" sz="2000" dirty="0">
                <a:solidFill>
                  <a:schemeClr val="accent1">
                    <a:lumMod val="50000"/>
                  </a:schemeClr>
                </a:solidFill>
                <a:latin typeface="Arial" panose="020B0604020202020204" pitchFamily="34" charset="0"/>
                <a:cs typeface="Arial" panose="020B0604020202020204" pitchFamily="34" charset="0"/>
              </a:rPr>
              <a:t>του/της μαθητή/</a:t>
            </a:r>
            <a:r>
              <a:rPr lang="el-GR" sz="2000" dirty="0" err="1">
                <a:solidFill>
                  <a:schemeClr val="accent1">
                    <a:lumMod val="50000"/>
                  </a:schemeClr>
                </a:solidFill>
                <a:latin typeface="Arial" panose="020B0604020202020204" pitchFamily="34" charset="0"/>
                <a:cs typeface="Arial" panose="020B0604020202020204" pitchFamily="34" charset="0"/>
              </a:rPr>
              <a:t>τριας</a:t>
            </a:r>
            <a:r>
              <a:rPr lang="el-GR" sz="2000" dirty="0">
                <a:solidFill>
                  <a:schemeClr val="accent1">
                    <a:lumMod val="50000"/>
                  </a:schemeClr>
                </a:solidFill>
                <a:latin typeface="Arial" panose="020B0604020202020204" pitchFamily="34" charset="0"/>
                <a:cs typeface="Arial" panose="020B0604020202020204" pitchFamily="34" charset="0"/>
              </a:rPr>
              <a:t>. </a:t>
            </a:r>
          </a:p>
          <a:p>
            <a:pPr algn="just">
              <a:spcAft>
                <a:spcPts val="600"/>
              </a:spcAft>
            </a:pPr>
            <a:r>
              <a:rPr lang="el-GR" sz="2000" dirty="0">
                <a:solidFill>
                  <a:schemeClr val="accent1">
                    <a:lumMod val="50000"/>
                  </a:schemeClr>
                </a:solidFill>
                <a:highlight>
                  <a:srgbClr val="FFFF00"/>
                </a:highlight>
                <a:latin typeface="Arial" panose="020B0604020202020204" pitchFamily="34" charset="0"/>
                <a:cs typeface="Arial" panose="020B0604020202020204" pitchFamily="34" charset="0"/>
              </a:rPr>
              <a:t>Σε περίπτωση που αντιληφθούν διακριτικά στοιχεία: </a:t>
            </a:r>
          </a:p>
          <a:p>
            <a:pPr marL="342900" indent="-342900" algn="just">
              <a:spcAft>
                <a:spcPts val="600"/>
              </a:spcAft>
              <a:buFont typeface="Arial" panose="020B0604020202020204" pitchFamily="34" charset="0"/>
              <a:buChar char="•"/>
            </a:pPr>
            <a:r>
              <a:rPr lang="el-GR" sz="2000" b="1" u="sng" dirty="0">
                <a:solidFill>
                  <a:schemeClr val="accent1">
                    <a:lumMod val="50000"/>
                  </a:schemeClr>
                </a:solidFill>
                <a:highlight>
                  <a:srgbClr val="FFFF00"/>
                </a:highlight>
                <a:latin typeface="Arial" panose="020B0604020202020204" pitchFamily="34" charset="0"/>
                <a:cs typeface="Arial" panose="020B0604020202020204" pitchFamily="34" charset="0"/>
              </a:rPr>
              <a:t>Δεν καλύπτουν</a:t>
            </a:r>
            <a:r>
              <a:rPr lang="el-GR" sz="2000" dirty="0">
                <a:solidFill>
                  <a:schemeClr val="accent1">
                    <a:lumMod val="50000"/>
                  </a:schemeClr>
                </a:solidFill>
                <a:highlight>
                  <a:srgbClr val="FFFF00"/>
                </a:highlight>
                <a:latin typeface="Arial" panose="020B0604020202020204" pitchFamily="34" charset="0"/>
                <a:cs typeface="Arial" panose="020B0604020202020204" pitchFamily="34" charset="0"/>
              </a:rPr>
              <a:t> </a:t>
            </a:r>
            <a:r>
              <a:rPr lang="el-GR" sz="2000" dirty="0">
                <a:solidFill>
                  <a:schemeClr val="accent1">
                    <a:lumMod val="50000"/>
                  </a:schemeClr>
                </a:solidFill>
                <a:latin typeface="Arial" panose="020B0604020202020204" pitchFamily="34" charset="0"/>
                <a:cs typeface="Arial" panose="020B0604020202020204" pitchFamily="34" charset="0"/>
              </a:rPr>
              <a:t>τα στοιχεία του/της μαθητή/</a:t>
            </a:r>
            <a:r>
              <a:rPr lang="el-GR" sz="2000" dirty="0" err="1">
                <a:solidFill>
                  <a:schemeClr val="accent1">
                    <a:lumMod val="50000"/>
                  </a:schemeClr>
                </a:solidFill>
                <a:latin typeface="Arial" panose="020B0604020202020204" pitchFamily="34" charset="0"/>
                <a:cs typeface="Arial" panose="020B0604020202020204" pitchFamily="34" charset="0"/>
              </a:rPr>
              <a:t>τριας</a:t>
            </a:r>
            <a:r>
              <a:rPr lang="el-GR" sz="2000" dirty="0">
                <a:solidFill>
                  <a:schemeClr val="accent1">
                    <a:lumMod val="50000"/>
                  </a:schemeClr>
                </a:solidFill>
                <a:latin typeface="Arial" panose="020B0604020202020204" pitchFamily="34" charset="0"/>
                <a:cs typeface="Arial" panose="020B0604020202020204" pitchFamily="34" charset="0"/>
              </a:rPr>
              <a:t> </a:t>
            </a:r>
          </a:p>
          <a:p>
            <a:pPr marL="342900" indent="-342900" algn="just">
              <a:spcAft>
                <a:spcPts val="600"/>
              </a:spcAft>
              <a:buFont typeface="Arial" panose="020B0604020202020204" pitchFamily="34" charset="0"/>
              <a:buChar char="•"/>
            </a:pPr>
            <a:r>
              <a:rPr lang="el-GR" sz="2000" b="1" u="sng" dirty="0">
                <a:solidFill>
                  <a:schemeClr val="accent1">
                    <a:lumMod val="50000"/>
                  </a:schemeClr>
                </a:solidFill>
                <a:latin typeface="Arial" panose="020B0604020202020204" pitchFamily="34" charset="0"/>
                <a:cs typeface="Arial" panose="020B0604020202020204" pitchFamily="34" charset="0"/>
              </a:rPr>
              <a:t>Παραδίδουν το γραπτό</a:t>
            </a:r>
            <a:r>
              <a:rPr lang="el-GR" sz="2000" dirty="0">
                <a:solidFill>
                  <a:schemeClr val="accent1">
                    <a:lumMod val="50000"/>
                  </a:schemeClr>
                </a:solidFill>
                <a:latin typeface="Arial" panose="020B0604020202020204" pitchFamily="34" charset="0"/>
                <a:cs typeface="Arial" panose="020B0604020202020204" pitchFamily="34" charset="0"/>
              </a:rPr>
              <a:t> στον/στην πρόεδρο της Επιτροπής Τελικών Εξετάσεων κατά την διάρκεια της παράδοσης των γραπτών, υποδεικνύοντας σε αυτόν/την τα διακριτικά στοιχεία. </a:t>
            </a:r>
          </a:p>
          <a:p>
            <a:pPr marL="342900" indent="-342900" algn="just">
              <a:spcAft>
                <a:spcPts val="600"/>
              </a:spcAft>
              <a:buFont typeface="Arial" panose="020B0604020202020204" pitchFamily="34" charset="0"/>
              <a:buChar char="•"/>
            </a:pPr>
            <a:r>
              <a:rPr lang="el-GR" sz="2000" dirty="0">
                <a:solidFill>
                  <a:schemeClr val="accent1">
                    <a:lumMod val="50000"/>
                  </a:schemeClr>
                </a:solidFill>
                <a:latin typeface="Arial" panose="020B0604020202020204" pitchFamily="34" charset="0"/>
                <a:cs typeface="Arial" panose="020B0604020202020204" pitchFamily="34" charset="0"/>
              </a:rPr>
              <a:t>Στη συνέχεια ο/η πρόεδρος της Επιτροπής Τελικών Εξετάσεων, αφού </a:t>
            </a:r>
            <a:r>
              <a:rPr lang="el-GR" sz="2000" b="1" u="sng" dirty="0">
                <a:solidFill>
                  <a:schemeClr val="accent1">
                    <a:lumMod val="50000"/>
                  </a:schemeClr>
                </a:solidFill>
                <a:latin typeface="Arial" panose="020B0604020202020204" pitchFamily="34" charset="0"/>
                <a:cs typeface="Arial" panose="020B0604020202020204" pitchFamily="34" charset="0"/>
              </a:rPr>
              <a:t>καλύψει τα στοιχεία</a:t>
            </a:r>
            <a:r>
              <a:rPr lang="el-GR" sz="2000" b="1" dirty="0">
                <a:solidFill>
                  <a:schemeClr val="accent1">
                    <a:lumMod val="50000"/>
                  </a:schemeClr>
                </a:solidFill>
                <a:latin typeface="Arial" panose="020B0604020202020204" pitchFamily="34" charset="0"/>
                <a:cs typeface="Arial" panose="020B0604020202020204" pitchFamily="34" charset="0"/>
              </a:rPr>
              <a:t> </a:t>
            </a:r>
            <a:r>
              <a:rPr lang="el-GR" sz="2000" dirty="0">
                <a:solidFill>
                  <a:schemeClr val="accent1">
                    <a:lumMod val="50000"/>
                  </a:schemeClr>
                </a:solidFill>
                <a:latin typeface="Arial" panose="020B0604020202020204" pitchFamily="34" charset="0"/>
                <a:cs typeface="Arial" panose="020B0604020202020204" pitchFamily="34" charset="0"/>
              </a:rPr>
              <a:t>του μαθητή/</a:t>
            </a:r>
            <a:r>
              <a:rPr lang="el-GR" sz="2000" dirty="0" err="1">
                <a:solidFill>
                  <a:schemeClr val="accent1">
                    <a:lumMod val="50000"/>
                  </a:schemeClr>
                </a:solidFill>
                <a:latin typeface="Arial" panose="020B0604020202020204" pitchFamily="34" charset="0"/>
                <a:cs typeface="Arial" panose="020B0604020202020204" pitchFamily="34" charset="0"/>
              </a:rPr>
              <a:t>τριάς</a:t>
            </a:r>
            <a:r>
              <a:rPr lang="el-GR" sz="2000" dirty="0">
                <a:solidFill>
                  <a:schemeClr val="accent1">
                    <a:lumMod val="50000"/>
                  </a:schemeClr>
                </a:solidFill>
                <a:latin typeface="Arial" panose="020B0604020202020204" pitchFamily="34" charset="0"/>
                <a:cs typeface="Arial" panose="020B0604020202020204" pitchFamily="34" charset="0"/>
              </a:rPr>
              <a:t>, προωθεί το γραπτό ξεχωριστά στο Σχολείο Κέντρο Διανομής και Διαλογής θεμάτων καταγράφοντας </a:t>
            </a:r>
            <a:r>
              <a:rPr lang="el-GR" sz="2000" b="1" u="sng" dirty="0">
                <a:solidFill>
                  <a:schemeClr val="accent1">
                    <a:lumMod val="50000"/>
                  </a:schemeClr>
                </a:solidFill>
                <a:latin typeface="Arial" panose="020B0604020202020204" pitchFamily="34" charset="0"/>
                <a:cs typeface="Arial" panose="020B0604020202020204" pitchFamily="34" charset="0"/>
              </a:rPr>
              <a:t>συνοδευτική παρατήρηση</a:t>
            </a:r>
            <a:r>
              <a:rPr lang="el-GR" sz="2000" dirty="0">
                <a:solidFill>
                  <a:schemeClr val="accent1">
                    <a:lumMod val="50000"/>
                  </a:schemeClr>
                </a:solidFill>
                <a:latin typeface="Arial" panose="020B0604020202020204" pitchFamily="34" charset="0"/>
                <a:cs typeface="Arial" panose="020B0604020202020204" pitchFamily="34" charset="0"/>
              </a:rPr>
              <a:t>.</a:t>
            </a:r>
            <a:endParaRPr lang="en-US" sz="20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46298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23</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121699" y="33931"/>
            <a:ext cx="12408298"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a:t>
            </a:r>
          </a:p>
        </p:txBody>
      </p:sp>
      <p:sp>
        <p:nvSpPr>
          <p:cNvPr id="6" name="TextBox 5">
            <a:extLst>
              <a:ext uri="{FF2B5EF4-FFF2-40B4-BE49-F238E27FC236}">
                <a16:creationId xmlns:a16="http://schemas.microsoft.com/office/drawing/2014/main" id="{3B6990AB-7612-100B-1A9A-69B62C5E6CF9}"/>
              </a:ext>
            </a:extLst>
          </p:cNvPr>
          <p:cNvSpPr txBox="1"/>
          <p:nvPr/>
        </p:nvSpPr>
        <p:spPr>
          <a:xfrm>
            <a:off x="1432560" y="1083908"/>
            <a:ext cx="4315096" cy="4889031"/>
          </a:xfrm>
          <a:prstGeom prst="rect">
            <a:avLst/>
          </a:prstGeom>
          <a:noFill/>
        </p:spPr>
        <p:txBody>
          <a:bodyPr wrap="square">
            <a:spAutoFit/>
          </a:bodyPr>
          <a:lstStyle/>
          <a:p>
            <a:pPr marL="342900" lvl="0" indent="-342900" algn="just" fontAlgn="t">
              <a:lnSpc>
                <a:spcPct val="115000"/>
              </a:lnSpc>
              <a:spcAft>
                <a:spcPts val="600"/>
              </a:spcAft>
              <a:buFont typeface="Arial" panose="020B0604020202020204" pitchFamily="34" charset="0"/>
              <a:buChar char="•"/>
            </a:pPr>
            <a:r>
              <a:rPr lang="el-GR" b="1" dirty="0">
                <a:highlight>
                  <a:srgbClr val="FFFF00"/>
                </a:highlight>
              </a:rPr>
              <a:t>Μονογράφουν</a:t>
            </a:r>
            <a:r>
              <a:rPr lang="el-GR" dirty="0">
                <a:highlight>
                  <a:srgbClr val="FFFF00"/>
                </a:highlight>
              </a:rPr>
              <a:t> σε </a:t>
            </a:r>
            <a:r>
              <a:rPr lang="el-GR" b="1" u="sng" dirty="0">
                <a:highlight>
                  <a:srgbClr val="FFFF00"/>
                </a:highlight>
              </a:rPr>
              <a:t>όλες τις σελίδες</a:t>
            </a:r>
            <a:r>
              <a:rPr lang="el-GR" dirty="0">
                <a:highlight>
                  <a:srgbClr val="FFFF00"/>
                </a:highlight>
              </a:rPr>
              <a:t> των εξεταστικών δοκιμίων, </a:t>
            </a:r>
            <a:r>
              <a:rPr lang="el-GR" b="1" u="sng" dirty="0">
                <a:highlight>
                  <a:srgbClr val="FFFF00"/>
                </a:highlight>
              </a:rPr>
              <a:t>συμπεριλαμβανομένων και των σχεδίων</a:t>
            </a:r>
            <a:r>
              <a:rPr lang="el-GR" dirty="0">
                <a:highlight>
                  <a:srgbClr val="FFFF00"/>
                </a:highlight>
              </a:rPr>
              <a:t> </a:t>
            </a:r>
            <a:r>
              <a:rPr lang="el-GR" sz="20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και ακυρώνουν με διαγώνια ευθεία τους ενδιάμεσους κενούς χώρους των τετραδίων.</a:t>
            </a:r>
          </a:p>
          <a:p>
            <a:pPr marL="342900" lvl="0" indent="-342900" algn="just" fontAlgn="t">
              <a:lnSpc>
                <a:spcPct val="115000"/>
              </a:lnSpc>
              <a:spcAft>
                <a:spcPts val="600"/>
              </a:spcAft>
              <a:buFont typeface="Arial" panose="020B0604020202020204" pitchFamily="34" charset="0"/>
              <a:buChar char="•"/>
            </a:pPr>
            <a:r>
              <a:rPr lang="el-GR" sz="2000" dirty="0">
                <a:solidFill>
                  <a:schemeClr val="accent1">
                    <a:lumMod val="50000"/>
                  </a:schemeClr>
                </a:solidFill>
                <a:latin typeface="Arial" panose="020B0604020202020204" pitchFamily="34" charset="0"/>
                <a:cs typeface="Times New Roman" panose="02020603050405020304" pitchFamily="18" charset="0"/>
              </a:rPr>
              <a:t>Μονογράφουν με τον ίδιο τρόπο επίσης την τελευταία σελίδα με το </a:t>
            </a:r>
            <a:r>
              <a:rPr lang="el-GR" sz="2000" dirty="0" err="1">
                <a:solidFill>
                  <a:schemeClr val="accent1">
                    <a:lumMod val="50000"/>
                  </a:schemeClr>
                </a:solidFill>
                <a:latin typeface="Arial" panose="020B0604020202020204" pitchFamily="34" charset="0"/>
                <a:cs typeface="Times New Roman" panose="02020603050405020304" pitchFamily="18" charset="0"/>
              </a:rPr>
              <a:t>χιλιοστομετρικό</a:t>
            </a:r>
            <a:r>
              <a:rPr lang="el-GR" sz="2000" dirty="0">
                <a:solidFill>
                  <a:schemeClr val="accent1">
                    <a:lumMod val="50000"/>
                  </a:schemeClr>
                </a:solidFill>
                <a:latin typeface="Arial" panose="020B0604020202020204" pitchFamily="34" charset="0"/>
                <a:cs typeface="Times New Roman" panose="02020603050405020304" pitchFamily="18" charset="0"/>
              </a:rPr>
              <a:t> (</a:t>
            </a:r>
            <a:r>
              <a:rPr lang="el-GR" sz="2000" dirty="0" err="1">
                <a:solidFill>
                  <a:schemeClr val="accent1">
                    <a:lumMod val="50000"/>
                  </a:schemeClr>
                </a:solidFill>
                <a:latin typeface="Arial" panose="020B0604020202020204" pitchFamily="34" charset="0"/>
                <a:cs typeface="Times New Roman" panose="02020603050405020304" pitchFamily="18" charset="0"/>
              </a:rPr>
              <a:t>μιλιμετρέ</a:t>
            </a:r>
            <a:r>
              <a:rPr lang="el-GR" sz="2000" dirty="0">
                <a:solidFill>
                  <a:schemeClr val="accent1">
                    <a:lumMod val="50000"/>
                  </a:schemeClr>
                </a:solidFill>
                <a:latin typeface="Arial" panose="020B0604020202020204" pitchFamily="34" charset="0"/>
                <a:cs typeface="Times New Roman" panose="02020603050405020304" pitchFamily="18" charset="0"/>
              </a:rPr>
              <a:t>) χαρτί, αν έχει χρησιμοποιηθεί.</a:t>
            </a:r>
          </a:p>
          <a:p>
            <a:pPr lvl="0" algn="just" fontAlgn="t">
              <a:lnSpc>
                <a:spcPct val="115000"/>
              </a:lnSpc>
              <a:spcAft>
                <a:spcPts val="600"/>
              </a:spcAft>
            </a:pPr>
            <a:endParaRPr lang="el-GR" sz="1800" b="0" i="0" u="none" strike="noStrike" baseline="0" dirty="0">
              <a:solidFill>
                <a:srgbClr val="000000"/>
              </a:solidFill>
              <a:latin typeface="Arial" panose="020B0604020202020204" pitchFamily="34" charset="0"/>
            </a:endParaRPr>
          </a:p>
          <a:p>
            <a:pPr marL="342900" lvl="0" indent="-342900" algn="just" fontAlgn="t">
              <a:lnSpc>
                <a:spcPct val="115000"/>
              </a:lnSpc>
              <a:spcAft>
                <a:spcPts val="600"/>
              </a:spcAft>
              <a:buFont typeface="Arial" panose="020B0604020202020204" pitchFamily="34" charset="0"/>
              <a:buChar char="•"/>
            </a:pPr>
            <a:endParaRPr lang="en-US" sz="2400" u="none" strike="noStrike"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9" name="Group 1">
            <a:extLst>
              <a:ext uri="{FF2B5EF4-FFF2-40B4-BE49-F238E27FC236}">
                <a16:creationId xmlns:a16="http://schemas.microsoft.com/office/drawing/2014/main" id="{504C0884-60EF-6303-23A7-B35F964AF08A}"/>
              </a:ext>
            </a:extLst>
          </p:cNvPr>
          <p:cNvGrpSpPr>
            <a:grpSpLocks/>
          </p:cNvGrpSpPr>
          <p:nvPr/>
        </p:nvGrpSpPr>
        <p:grpSpPr bwMode="auto">
          <a:xfrm>
            <a:off x="5964022" y="1196147"/>
            <a:ext cx="5781955" cy="3949454"/>
            <a:chOff x="2843213" y="1250949"/>
            <a:chExt cx="5953124" cy="3841757"/>
          </a:xfrm>
        </p:grpSpPr>
        <p:grpSp>
          <p:nvGrpSpPr>
            <p:cNvPr id="10" name="Group 24">
              <a:extLst>
                <a:ext uri="{FF2B5EF4-FFF2-40B4-BE49-F238E27FC236}">
                  <a16:creationId xmlns:a16="http://schemas.microsoft.com/office/drawing/2014/main" id="{1DF24019-60CE-77F3-86E8-22B411FB912D}"/>
                </a:ext>
              </a:extLst>
            </p:cNvPr>
            <p:cNvGrpSpPr>
              <a:grpSpLocks/>
            </p:cNvGrpSpPr>
            <p:nvPr/>
          </p:nvGrpSpPr>
          <p:grpSpPr bwMode="auto">
            <a:xfrm>
              <a:off x="2843213" y="1250949"/>
              <a:ext cx="5953124" cy="3841757"/>
              <a:chOff x="1429" y="834"/>
              <a:chExt cx="3750" cy="2420"/>
            </a:xfrm>
          </p:grpSpPr>
          <p:sp>
            <p:nvSpPr>
              <p:cNvPr id="25" name="Text Box 21">
                <a:extLst>
                  <a:ext uri="{FF2B5EF4-FFF2-40B4-BE49-F238E27FC236}">
                    <a16:creationId xmlns:a16="http://schemas.microsoft.com/office/drawing/2014/main" id="{40C199F2-4D11-201A-D970-A736C270D276}"/>
                  </a:ext>
                </a:extLst>
              </p:cNvPr>
              <p:cNvSpPr txBox="1">
                <a:spLocks noChangeArrowheads="1"/>
              </p:cNvSpPr>
              <p:nvPr/>
            </p:nvSpPr>
            <p:spPr bwMode="auto">
              <a:xfrm>
                <a:off x="1429" y="835"/>
                <a:ext cx="1736" cy="2419"/>
              </a:xfrm>
              <a:prstGeom prst="rect">
                <a:avLst/>
              </a:prstGeom>
              <a:solidFill>
                <a:srgbClr val="FFFFFF"/>
              </a:solidFill>
              <a:ln w="9525">
                <a:solidFill>
                  <a:srgbClr val="000000"/>
                </a:solidFill>
                <a:miter lim="800000"/>
                <a:headEnd/>
                <a:tailEnd/>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l-GR" sz="1050" b="1" dirty="0">
                    <a:solidFill>
                      <a:srgbClr val="000000"/>
                    </a:solidFill>
                    <a:latin typeface="Mistral" panose="03090702030407020403" pitchFamily="66" charset="0"/>
                  </a:rPr>
                  <a:t>7</a:t>
                </a:r>
                <a:r>
                  <a:rPr lang="en-GB" altLang="el-GR" sz="900" dirty="0">
                    <a:solidFill>
                      <a:srgbClr val="000000"/>
                    </a:solidFill>
                    <a:latin typeface="Mistral" panose="03090702030407020403" pitchFamily="66" charset="0"/>
                  </a:rPr>
                  <a:t>.s/</a:t>
                </a:r>
                <a:r>
                  <a:rPr lang="en-GB" altLang="el-GR" sz="900" dirty="0" err="1">
                    <a:solidFill>
                      <a:srgbClr val="000000"/>
                    </a:solidFill>
                    <a:latin typeface="Mistral" panose="03090702030407020403" pitchFamily="66" charset="0"/>
                  </a:rPr>
                  <a:t>lksnal</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klnkdvDKNVm</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dkvnKDSnvk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klkdvlv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lmvlkds</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nmvk</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dsnmvknvknvds</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knv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kdnvk</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dnv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kdn</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kednv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kenvkn</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eknv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kedvv</a:t>
                </a:r>
                <a:r>
                  <a:rPr lang="en-GB" altLang="el-GR" sz="900" dirty="0">
                    <a:solidFill>
                      <a:srgbClr val="000000"/>
                    </a:solidFill>
                    <a:latin typeface="Mistral" panose="03090702030407020403" pitchFamily="66" charset="0"/>
                  </a:rPr>
                  <a:t>/env </a:t>
                </a:r>
                <a:r>
                  <a:rPr lang="en-GB" altLang="el-GR" sz="900" dirty="0" err="1">
                    <a:solidFill>
                      <a:srgbClr val="000000"/>
                    </a:solidFill>
                    <a:latin typeface="Mistral" panose="03090702030407020403" pitchFamily="66" charset="0"/>
                  </a:rPr>
                  <a:t>knv</a:t>
                </a:r>
                <a:r>
                  <a:rPr lang="en-GB" altLang="el-GR" sz="900" dirty="0">
                    <a:solidFill>
                      <a:srgbClr val="000000"/>
                    </a:solidFill>
                    <a:latin typeface="Mistral" panose="03090702030407020403" pitchFamily="66" charset="0"/>
                  </a:rPr>
                  <a:t>/k/</a:t>
                </a:r>
                <a:r>
                  <a:rPr lang="en-GB" altLang="el-GR" sz="900" dirty="0" err="1">
                    <a:solidFill>
                      <a:srgbClr val="000000"/>
                    </a:solidFill>
                    <a:latin typeface="Mistral" panose="03090702030407020403" pitchFamily="66" charset="0"/>
                  </a:rPr>
                  <a:t>envn</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evnke</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wnvkwenk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wenvknwevk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nwknv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nkw</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nkvnkwnv</a:t>
                </a:r>
                <a:r>
                  <a:rPr lang="en-GB" altLang="el-GR" sz="900" dirty="0">
                    <a:solidFill>
                      <a:srgbClr val="000000"/>
                    </a:solidFill>
                    <a:latin typeface="Mistral" panose="03090702030407020403" pitchFamily="66" charset="0"/>
                  </a:rPr>
                  <a:t> k/</a:t>
                </a:r>
                <a:r>
                  <a:rPr lang="en-GB" altLang="el-GR" sz="900" dirty="0" err="1">
                    <a:solidFill>
                      <a:srgbClr val="000000"/>
                    </a:solidFill>
                    <a:latin typeface="Mistral" panose="03090702030407020403" pitchFamily="66" charset="0"/>
                  </a:rPr>
                  <a:t>nknvkw</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nvwnwvlw</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nnnnnnvnsdv</a:t>
                </a:r>
                <a:endParaRPr lang="en-GB" altLang="el-GR" sz="900" dirty="0">
                  <a:solidFill>
                    <a:srgbClr val="000000"/>
                  </a:solidFill>
                  <a:latin typeface="Mistral" panose="03090702030407020403" pitchFamily="66" charset="0"/>
                </a:endParaRPr>
              </a:p>
              <a:p>
                <a:pPr eaLnBrk="1" hangingPunct="1">
                  <a:spcBef>
                    <a:spcPct val="50000"/>
                  </a:spcBef>
                </a:pPr>
                <a:r>
                  <a:rPr lang="en-GB" altLang="el-GR" sz="900" dirty="0" err="1">
                    <a:solidFill>
                      <a:srgbClr val="000000"/>
                    </a:solidFill>
                    <a:latin typeface="Mistral" panose="03090702030407020403" pitchFamily="66" charset="0"/>
                  </a:rPr>
                  <a:t>Lascmcacmacmmscklanknkvn</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kndeknvkdndevnkvnkdnvkdvnkdvnkvnedkwnvdsv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svmsdm</a:t>
                </a:r>
                <a:r>
                  <a:rPr lang="en-GB" altLang="el-GR" sz="900" dirty="0">
                    <a:solidFill>
                      <a:srgbClr val="000000"/>
                    </a:solidFill>
                    <a:latin typeface="Mistral" panose="03090702030407020403" pitchFamily="66" charset="0"/>
                  </a:rPr>
                  <a:t> v </a:t>
                </a:r>
                <a:r>
                  <a:rPr lang="en-GB" altLang="el-GR" sz="900" dirty="0" err="1">
                    <a:solidFill>
                      <a:srgbClr val="000000"/>
                    </a:solidFill>
                    <a:latin typeface="Mistral" panose="03090702030407020403" pitchFamily="66" charset="0"/>
                  </a:rPr>
                  <a:t>sdv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sd,vm</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lmvlkevvlkdvmnvdskvsdkvkdsv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vv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cmlcalcmmc</a:t>
                </a:r>
                <a:endParaRPr lang="en-GB" altLang="el-GR" sz="900" dirty="0">
                  <a:solidFill>
                    <a:srgbClr val="000000"/>
                  </a:solidFill>
                  <a:latin typeface="Mistral" panose="03090702030407020403" pitchFamily="66" charset="0"/>
                </a:endParaRPr>
              </a:p>
              <a:p>
                <a:pPr eaLnBrk="1" hangingPunct="1">
                  <a:spcBef>
                    <a:spcPct val="50000"/>
                  </a:spcBef>
                </a:pPr>
                <a:endParaRPr lang="en-GB" altLang="el-GR" sz="900" dirty="0">
                  <a:solidFill>
                    <a:srgbClr val="000000"/>
                  </a:solidFill>
                  <a:latin typeface="Mistral" panose="03090702030407020403" pitchFamily="66" charset="0"/>
                </a:endParaRPr>
              </a:p>
              <a:p>
                <a:pPr eaLnBrk="1" hangingPunct="1">
                  <a:spcBef>
                    <a:spcPct val="50000"/>
                  </a:spcBef>
                </a:pPr>
                <a:endParaRPr lang="en-GB" altLang="el-GR" sz="900" dirty="0">
                  <a:solidFill>
                    <a:srgbClr val="000000"/>
                  </a:solidFill>
                  <a:latin typeface="Mistral" panose="03090702030407020403" pitchFamily="66" charset="0"/>
                </a:endParaRPr>
              </a:p>
              <a:p>
                <a:pPr eaLnBrk="1" hangingPunct="1">
                  <a:spcBef>
                    <a:spcPct val="50000"/>
                  </a:spcBef>
                </a:pPr>
                <a:r>
                  <a:rPr lang="en-GB" altLang="el-GR" sz="1000" b="1" dirty="0">
                    <a:solidFill>
                      <a:srgbClr val="000000"/>
                    </a:solidFill>
                    <a:latin typeface="Mistral" panose="03090702030407020403" pitchFamily="66" charset="0"/>
                  </a:rPr>
                  <a:t>8</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Cklnkkkecfkk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enevknvmkefnkenvn</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ekwnvkwnvknkvnwkvn</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kvnkwnvk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nklnvknkewnvk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wnvkvnvnnm</a:t>
                </a:r>
                <a:endParaRPr lang="en-GB" altLang="el-GR" sz="900" dirty="0">
                  <a:solidFill>
                    <a:srgbClr val="000000"/>
                  </a:solidFill>
                  <a:latin typeface="Mistral" panose="03090702030407020403" pitchFamily="66" charset="0"/>
                </a:endParaRPr>
              </a:p>
              <a:p>
                <a:pPr eaLnBrk="1" hangingPunct="1">
                  <a:spcBef>
                    <a:spcPct val="50000"/>
                  </a:spcBef>
                </a:pPr>
                <a:r>
                  <a:rPr lang="en-GB" altLang="el-GR" sz="1000" b="1" dirty="0">
                    <a:solidFill>
                      <a:srgbClr val="000000"/>
                    </a:solidFill>
                    <a:latin typeface="Mistral" panose="03090702030407020403" pitchFamily="66" charset="0"/>
                  </a:rPr>
                  <a:t>9.  </a:t>
                </a:r>
                <a:r>
                  <a:rPr lang="en-GB" altLang="el-GR" sz="900" dirty="0" err="1">
                    <a:solidFill>
                      <a:srgbClr val="000000"/>
                    </a:solidFill>
                    <a:latin typeface="Mistral" panose="03090702030407020403" pitchFamily="66" charset="0"/>
                  </a:rPr>
                  <a:t>Klnckedvnkenkev</a:t>
                </a:r>
                <a:endParaRPr lang="en-GB" altLang="el-GR" sz="900" dirty="0">
                  <a:solidFill>
                    <a:srgbClr val="000000"/>
                  </a:solidFill>
                  <a:latin typeface="Mistral" panose="03090702030407020403" pitchFamily="66" charset="0"/>
                </a:endParaRPr>
              </a:p>
              <a:p>
                <a:pPr eaLnBrk="1" hangingPunct="1">
                  <a:spcBef>
                    <a:spcPct val="50000"/>
                  </a:spcBef>
                </a:pPr>
                <a:r>
                  <a:rPr lang="en-GB" altLang="el-GR" sz="900" dirty="0" err="1">
                    <a:solidFill>
                      <a:srgbClr val="000000"/>
                    </a:solidFill>
                    <a:latin typeface="Mistral" panose="03090702030407020403" pitchFamily="66" charset="0"/>
                  </a:rPr>
                  <a:t>Lkcsacfa;ckac</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vavnkaaaaaaa</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ankkkv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naqkvnaqkvnedvnkdenvkvnkenvknkenvklnkenvkenvkenvkd</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vndklnvk</a:t>
                </a:r>
                <a:endParaRPr lang="en-GB" altLang="el-GR" sz="900" dirty="0">
                  <a:solidFill>
                    <a:srgbClr val="000000"/>
                  </a:solidFill>
                  <a:latin typeface="Mistral" panose="03090702030407020403" pitchFamily="66" charset="0"/>
                </a:endParaRPr>
              </a:p>
              <a:p>
                <a:pPr eaLnBrk="1" hangingPunct="1">
                  <a:spcBef>
                    <a:spcPct val="50000"/>
                  </a:spcBef>
                </a:pPr>
                <a:endParaRPr lang="en-GB" altLang="el-GR" sz="700" b="1" dirty="0">
                  <a:solidFill>
                    <a:srgbClr val="000000"/>
                  </a:solidFill>
                  <a:latin typeface="Calibri" panose="020F0502020204030204" pitchFamily="34" charset="0"/>
                </a:endParaRPr>
              </a:p>
              <a:p>
                <a:pPr eaLnBrk="1" hangingPunct="1">
                  <a:spcBef>
                    <a:spcPct val="50000"/>
                  </a:spcBef>
                </a:pPr>
                <a:endParaRPr lang="en-US" altLang="el-GR" sz="700" b="1" dirty="0">
                  <a:solidFill>
                    <a:srgbClr val="000000"/>
                  </a:solidFill>
                  <a:latin typeface="Calibri" panose="020F0502020204030204" pitchFamily="34" charset="0"/>
                </a:endParaRPr>
              </a:p>
              <a:p>
                <a:pPr eaLnBrk="1" hangingPunct="1">
                  <a:spcBef>
                    <a:spcPct val="50000"/>
                  </a:spcBef>
                </a:pPr>
                <a:endParaRPr lang="en-US" altLang="el-GR" sz="700" b="1" dirty="0">
                  <a:solidFill>
                    <a:srgbClr val="000000"/>
                  </a:solidFill>
                  <a:latin typeface="Calibri" panose="020F0502020204030204" pitchFamily="34" charset="0"/>
                </a:endParaRPr>
              </a:p>
              <a:p>
                <a:pPr eaLnBrk="1" hangingPunct="1">
                  <a:spcBef>
                    <a:spcPct val="50000"/>
                  </a:spcBef>
                </a:pPr>
                <a:endParaRPr lang="en-US" altLang="el-GR" sz="700" b="1" dirty="0">
                  <a:solidFill>
                    <a:srgbClr val="000000"/>
                  </a:solidFill>
                  <a:latin typeface="Calibri" panose="020F0502020204030204" pitchFamily="34" charset="0"/>
                </a:endParaRPr>
              </a:p>
              <a:p>
                <a:pPr eaLnBrk="1" hangingPunct="1">
                  <a:spcBef>
                    <a:spcPct val="50000"/>
                  </a:spcBef>
                </a:pPr>
                <a:endParaRPr lang="en-US" altLang="el-GR" sz="700" b="1" dirty="0">
                  <a:solidFill>
                    <a:srgbClr val="000000"/>
                  </a:solidFill>
                  <a:latin typeface="Calibri" panose="020F0502020204030204" pitchFamily="34" charset="0"/>
                </a:endParaRPr>
              </a:p>
              <a:p>
                <a:pPr eaLnBrk="1" hangingPunct="1">
                  <a:spcBef>
                    <a:spcPct val="50000"/>
                  </a:spcBef>
                </a:pPr>
                <a:endParaRPr lang="en-US" altLang="el-GR" sz="700" b="1" dirty="0">
                  <a:solidFill>
                    <a:srgbClr val="000000"/>
                  </a:solidFill>
                  <a:latin typeface="Calibri" panose="020F0502020204030204" pitchFamily="34" charset="0"/>
                </a:endParaRPr>
              </a:p>
              <a:p>
                <a:pPr eaLnBrk="1" hangingPunct="1">
                  <a:spcBef>
                    <a:spcPct val="50000"/>
                  </a:spcBef>
                </a:pPr>
                <a:endParaRPr lang="en-US" altLang="el-GR" sz="700" b="1" dirty="0">
                  <a:solidFill>
                    <a:srgbClr val="000000"/>
                  </a:solidFill>
                  <a:latin typeface="Calibri" panose="020F0502020204030204" pitchFamily="34" charset="0"/>
                </a:endParaRPr>
              </a:p>
              <a:p>
                <a:pPr eaLnBrk="1" hangingPunct="1">
                  <a:spcBef>
                    <a:spcPct val="50000"/>
                  </a:spcBef>
                </a:pPr>
                <a:endParaRPr lang="en-US" altLang="el-GR" sz="700" b="1" dirty="0">
                  <a:solidFill>
                    <a:srgbClr val="000000"/>
                  </a:solidFill>
                  <a:latin typeface="Calibri" panose="020F0502020204030204" pitchFamily="34" charset="0"/>
                </a:endParaRPr>
              </a:p>
              <a:p>
                <a:pPr eaLnBrk="1" hangingPunct="1">
                  <a:spcBef>
                    <a:spcPct val="50000"/>
                  </a:spcBef>
                </a:pPr>
                <a:endParaRPr lang="el-GR" altLang="el-GR" sz="700" b="1" dirty="0">
                  <a:solidFill>
                    <a:srgbClr val="000000"/>
                  </a:solidFill>
                  <a:latin typeface="Calibri" panose="020F0502020204030204" pitchFamily="34" charset="0"/>
                </a:endParaRPr>
              </a:p>
            </p:txBody>
          </p:sp>
          <p:sp>
            <p:nvSpPr>
              <p:cNvPr id="26" name="Text Box 23">
                <a:extLst>
                  <a:ext uri="{FF2B5EF4-FFF2-40B4-BE49-F238E27FC236}">
                    <a16:creationId xmlns:a16="http://schemas.microsoft.com/office/drawing/2014/main" id="{276A8ADF-900F-D678-8B2C-4DB76F0F55EE}"/>
                  </a:ext>
                </a:extLst>
              </p:cNvPr>
              <p:cNvSpPr txBox="1">
                <a:spLocks noChangeArrowheads="1"/>
              </p:cNvSpPr>
              <p:nvPr/>
            </p:nvSpPr>
            <p:spPr bwMode="auto">
              <a:xfrm>
                <a:off x="3545" y="834"/>
                <a:ext cx="1634" cy="2404"/>
              </a:xfrm>
              <a:prstGeom prst="rect">
                <a:avLst/>
              </a:prstGeom>
              <a:solidFill>
                <a:srgbClr val="FFFFFF"/>
              </a:solidFill>
              <a:ln w="9525">
                <a:solidFill>
                  <a:srgbClr val="000000"/>
                </a:solidFill>
                <a:miter lim="800000"/>
                <a:headEnd/>
                <a:tailEnd/>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l-GR" sz="1000" b="1" i="1" dirty="0">
                    <a:solidFill>
                      <a:srgbClr val="000000"/>
                    </a:solidFill>
                    <a:latin typeface="Mistral" panose="03090702030407020403" pitchFamily="66" charset="0"/>
                  </a:rPr>
                  <a:t>10. </a:t>
                </a:r>
                <a:r>
                  <a:rPr lang="en-GB" altLang="el-GR" sz="800" i="1" dirty="0">
                    <a:solidFill>
                      <a:srgbClr val="000000"/>
                    </a:solidFill>
                    <a:latin typeface="Mistral" panose="03090702030407020403" pitchFamily="66" charset="0"/>
                  </a:rPr>
                  <a:t>s/</a:t>
                </a:r>
                <a:r>
                  <a:rPr lang="en-GB" altLang="el-GR" sz="800" i="1" dirty="0" err="1">
                    <a:solidFill>
                      <a:srgbClr val="000000"/>
                    </a:solidFill>
                    <a:latin typeface="Mistral" panose="03090702030407020403" pitchFamily="66" charset="0"/>
                  </a:rPr>
                  <a:t>lksnal</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klnkd</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vDKNVmdkv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nKDSnvkklkdvlvl</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mvlkdsnmvk</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dsnmvknvkn</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vd</a:t>
                </a:r>
                <a:r>
                  <a:rPr lang="en-GB" altLang="el-GR" sz="800" i="1" dirty="0">
                    <a:solidFill>
                      <a:srgbClr val="000000"/>
                    </a:solidFill>
                    <a:latin typeface="Mistral" panose="03090702030407020403" pitchFamily="66" charset="0"/>
                  </a:rPr>
                  <a:t> s/</a:t>
                </a:r>
                <a:r>
                  <a:rPr lang="en-GB" altLang="el-GR" sz="800" i="1" dirty="0" err="1">
                    <a:solidFill>
                      <a:srgbClr val="000000"/>
                    </a:solidFill>
                    <a:latin typeface="Mistral" panose="03090702030407020403" pitchFamily="66" charset="0"/>
                  </a:rPr>
                  <a:t>knv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kdnvk</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dn</a:t>
                </a:r>
                <a:r>
                  <a:rPr lang="en-GB" altLang="el-GR" sz="800" i="1" dirty="0">
                    <a:solidFill>
                      <a:srgbClr val="000000"/>
                    </a:solidFill>
                    <a:latin typeface="Mistral" panose="03090702030407020403" pitchFamily="66" charset="0"/>
                  </a:rPr>
                  <a:t> v/</a:t>
                </a:r>
                <a:r>
                  <a:rPr lang="en-GB" altLang="el-GR" sz="800" i="1" dirty="0" err="1">
                    <a:solidFill>
                      <a:srgbClr val="000000"/>
                    </a:solidFill>
                    <a:latin typeface="Mistral" panose="03090702030407020403" pitchFamily="66" charset="0"/>
                  </a:rPr>
                  <a:t>kdn</a:t>
                </a:r>
                <a:r>
                  <a:rPr lang="en-GB" altLang="el-GR" sz="800" i="1" dirty="0">
                    <a:solidFill>
                      <a:srgbClr val="000000"/>
                    </a:solidFill>
                    <a:latin typeface="Mistral" panose="03090702030407020403" pitchFamily="66" charset="0"/>
                  </a:rPr>
                  <a:t>/ked </a:t>
                </a:r>
                <a:r>
                  <a:rPr lang="en-GB" altLang="el-GR" sz="800" i="1" dirty="0" err="1">
                    <a:solidFill>
                      <a:srgbClr val="000000"/>
                    </a:solidFill>
                    <a:latin typeface="Mistral" panose="03090702030407020403" pitchFamily="66" charset="0"/>
                  </a:rPr>
                  <a:t>nv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kenvkn</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eknv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kedvv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envknv</a:t>
                </a:r>
                <a:r>
                  <a:rPr lang="en-GB" altLang="el-GR" sz="800" i="1" dirty="0">
                    <a:solidFill>
                      <a:srgbClr val="000000"/>
                    </a:solidFill>
                    <a:latin typeface="Mistral" panose="03090702030407020403" pitchFamily="66" charset="0"/>
                  </a:rPr>
                  <a:t>/k/</a:t>
                </a:r>
                <a:r>
                  <a:rPr lang="en-GB" altLang="el-GR" sz="800" i="1" dirty="0" err="1">
                    <a:solidFill>
                      <a:srgbClr val="000000"/>
                    </a:solidFill>
                    <a:latin typeface="Mistral" panose="03090702030407020403" pitchFamily="66" charset="0"/>
                  </a:rPr>
                  <a:t>envn</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evnkewnvkwenkwenvk</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nwevk</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nwknv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nkw</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nkvnkwnvk</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nknvkwnvwnwvl</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wnnnnnn</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vnsdv</a:t>
                </a:r>
                <a:endParaRPr lang="en-GB" altLang="el-GR" sz="800" i="1" dirty="0">
                  <a:solidFill>
                    <a:srgbClr val="000000"/>
                  </a:solidFill>
                  <a:latin typeface="Mistral" panose="03090702030407020403" pitchFamily="66" charset="0"/>
                </a:endParaRPr>
              </a:p>
              <a:p>
                <a:pPr eaLnBrk="1" hangingPunct="1">
                  <a:spcBef>
                    <a:spcPct val="50000"/>
                  </a:spcBef>
                </a:pPr>
                <a:endParaRPr lang="el-GR" altLang="el-GR" sz="800" i="1" dirty="0">
                  <a:solidFill>
                    <a:srgbClr val="000000"/>
                  </a:solidFill>
                  <a:latin typeface="Mistral" panose="03090702030407020403" pitchFamily="66" charset="0"/>
                </a:endParaRPr>
              </a:p>
              <a:p>
                <a:pPr eaLnBrk="1" hangingPunct="1">
                  <a:spcBef>
                    <a:spcPct val="50000"/>
                  </a:spcBef>
                </a:pPr>
                <a:endParaRPr lang="en-US" altLang="el-GR" sz="800" i="1" dirty="0">
                  <a:solidFill>
                    <a:srgbClr val="000000"/>
                  </a:solidFill>
                  <a:latin typeface="Mistral" panose="03090702030407020403" pitchFamily="66" charset="0"/>
                </a:endParaRPr>
              </a:p>
              <a:p>
                <a:pPr eaLnBrk="1" hangingPunct="1">
                  <a:spcBef>
                    <a:spcPct val="50000"/>
                  </a:spcBef>
                </a:pPr>
                <a:endParaRPr lang="el-GR" altLang="el-GR" sz="800" i="1" dirty="0">
                  <a:solidFill>
                    <a:srgbClr val="000000"/>
                  </a:solidFill>
                  <a:latin typeface="Mistral" panose="03090702030407020403" pitchFamily="66" charset="0"/>
                </a:endParaRPr>
              </a:p>
              <a:p>
                <a:pPr eaLnBrk="1" hangingPunct="1">
                  <a:spcBef>
                    <a:spcPct val="50000"/>
                  </a:spcBef>
                </a:pPr>
                <a:endParaRPr lang="en-GB" altLang="el-GR" sz="800" i="1" dirty="0">
                  <a:solidFill>
                    <a:srgbClr val="000000"/>
                  </a:solidFill>
                  <a:latin typeface="Mistral" panose="03090702030407020403" pitchFamily="66" charset="0"/>
                </a:endParaRPr>
              </a:p>
              <a:p>
                <a:pPr eaLnBrk="1" hangingPunct="1">
                  <a:spcBef>
                    <a:spcPct val="50000"/>
                  </a:spcBef>
                </a:pPr>
                <a:r>
                  <a:rPr lang="en-GB" altLang="el-GR" sz="1000" b="1" i="1" dirty="0">
                    <a:solidFill>
                      <a:srgbClr val="000000"/>
                    </a:solidFill>
                    <a:latin typeface="Mistral" panose="03090702030407020403" pitchFamily="66" charset="0"/>
                  </a:rPr>
                  <a:t>11.  </a:t>
                </a:r>
                <a:r>
                  <a:rPr lang="en-GB" altLang="el-GR" sz="800" i="1" dirty="0" err="1">
                    <a:solidFill>
                      <a:srgbClr val="000000"/>
                    </a:solidFill>
                    <a:latin typeface="Mistral" panose="03090702030407020403" pitchFamily="66" charset="0"/>
                  </a:rPr>
                  <a:t>Lascmc</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acmacm</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mscklanknkvn</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kndekn</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vkdndevnkvnkd</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nvkdv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nkdvnkvne</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dkw</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nvdsv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svmsdm</a:t>
                </a:r>
                <a:r>
                  <a:rPr lang="en-GB" altLang="el-GR" sz="800" i="1" dirty="0">
                    <a:solidFill>
                      <a:srgbClr val="000000"/>
                    </a:solidFill>
                    <a:latin typeface="Mistral" panose="03090702030407020403" pitchFamily="66" charset="0"/>
                  </a:rPr>
                  <a:t> v </a:t>
                </a:r>
                <a:r>
                  <a:rPr lang="en-GB" altLang="el-GR" sz="800" i="1" dirty="0" err="1">
                    <a:solidFill>
                      <a:srgbClr val="000000"/>
                    </a:solidFill>
                    <a:latin typeface="Mistral" panose="03090702030407020403" pitchFamily="66" charset="0"/>
                  </a:rPr>
                  <a:t>sdv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sd,vm</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lmvlkevv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lkdvm</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nvdskvs</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dkvkdsv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vv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cmlcalcmmc</a:t>
                </a:r>
                <a:endParaRPr lang="en-GB" altLang="el-GR" sz="800" i="1" dirty="0">
                  <a:solidFill>
                    <a:srgbClr val="000000"/>
                  </a:solidFill>
                  <a:latin typeface="Mistral" panose="03090702030407020403" pitchFamily="66" charset="0"/>
                </a:endParaRPr>
              </a:p>
              <a:p>
                <a:pPr eaLnBrk="1" hangingPunct="1">
                  <a:spcBef>
                    <a:spcPct val="50000"/>
                  </a:spcBef>
                </a:pPr>
                <a:r>
                  <a:rPr lang="en-GB" altLang="el-GR" sz="800" b="1" i="1" dirty="0">
                    <a:solidFill>
                      <a:srgbClr val="000000"/>
                    </a:solidFill>
                    <a:latin typeface="Mistral" panose="03090702030407020403" pitchFamily="66" charset="0"/>
                  </a:rPr>
                  <a:t>12.  </a:t>
                </a:r>
                <a:r>
                  <a:rPr lang="en-GB" altLang="el-GR" sz="800" i="1" dirty="0" err="1">
                    <a:solidFill>
                      <a:srgbClr val="000000"/>
                    </a:solidFill>
                    <a:latin typeface="Mistral" panose="03090702030407020403" pitchFamily="66" charset="0"/>
                  </a:rPr>
                  <a:t>Cklnkkkec</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fkkenevknvmkefn</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kenvnekwnvkwnvknkvnw</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kvnkv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nkwnvknklnvknke</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wnvkwnvkvnv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nnmjkojjsacmlasml;dsm</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vldv</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msldsmvldsmvml;ds</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mvldmldsmvlmds</a:t>
                </a:r>
                <a:endParaRPr lang="en-GB" altLang="el-GR" sz="800" i="1" dirty="0">
                  <a:solidFill>
                    <a:srgbClr val="000000"/>
                  </a:solidFill>
                  <a:latin typeface="Mistral" panose="03090702030407020403" pitchFamily="66"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latin typeface="Calibri" panose="020F0502020204030204" pitchFamily="34" charset="0"/>
                </a:endParaRPr>
              </a:p>
              <a:p>
                <a:pPr eaLnBrk="1" hangingPunct="1">
                  <a:spcBef>
                    <a:spcPct val="50000"/>
                  </a:spcBef>
                </a:pPr>
                <a:endParaRPr lang="en-GB" altLang="el-GR" sz="400" b="1" dirty="0">
                  <a:latin typeface="Calibri" panose="020F0502020204030204" pitchFamily="34" charset="0"/>
                </a:endParaRPr>
              </a:p>
              <a:p>
                <a:pPr eaLnBrk="1" hangingPunct="1">
                  <a:spcBef>
                    <a:spcPct val="50000"/>
                  </a:spcBef>
                </a:pPr>
                <a:endParaRPr lang="el-GR" altLang="el-GR" sz="400" b="1" dirty="0">
                  <a:latin typeface="Calibri" panose="020F0502020204030204" pitchFamily="34" charset="0"/>
                </a:endParaRPr>
              </a:p>
            </p:txBody>
          </p:sp>
        </p:grpSp>
        <p:sp>
          <p:nvSpPr>
            <p:cNvPr id="12" name="Line 25">
              <a:extLst>
                <a:ext uri="{FF2B5EF4-FFF2-40B4-BE49-F238E27FC236}">
                  <a16:creationId xmlns:a16="http://schemas.microsoft.com/office/drawing/2014/main" id="{B6E651ED-EF0B-D19D-EB2D-080C249F7342}"/>
                </a:ext>
              </a:extLst>
            </p:cNvPr>
            <p:cNvSpPr>
              <a:spLocks noChangeShapeType="1"/>
            </p:cNvSpPr>
            <p:nvPr/>
          </p:nvSpPr>
          <p:spPr bwMode="auto">
            <a:xfrm flipV="1">
              <a:off x="3348184" y="3711463"/>
              <a:ext cx="1702177" cy="1090863"/>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Line 26">
              <a:extLst>
                <a:ext uri="{FF2B5EF4-FFF2-40B4-BE49-F238E27FC236}">
                  <a16:creationId xmlns:a16="http://schemas.microsoft.com/office/drawing/2014/main" id="{9A35EAED-40A7-C44A-8DE1-3467089F8A95}"/>
                </a:ext>
              </a:extLst>
            </p:cNvPr>
            <p:cNvSpPr>
              <a:spLocks noChangeShapeType="1"/>
            </p:cNvSpPr>
            <p:nvPr/>
          </p:nvSpPr>
          <p:spPr bwMode="auto">
            <a:xfrm flipV="1">
              <a:off x="6722797" y="1826881"/>
              <a:ext cx="1431185" cy="630568"/>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Line 36">
              <a:extLst>
                <a:ext uri="{FF2B5EF4-FFF2-40B4-BE49-F238E27FC236}">
                  <a16:creationId xmlns:a16="http://schemas.microsoft.com/office/drawing/2014/main" id="{2C5E474B-6A06-F0C4-6FF5-622933F2F638}"/>
                </a:ext>
              </a:extLst>
            </p:cNvPr>
            <p:cNvSpPr>
              <a:spLocks noChangeShapeType="1"/>
            </p:cNvSpPr>
            <p:nvPr/>
          </p:nvSpPr>
          <p:spPr bwMode="auto">
            <a:xfrm flipV="1">
              <a:off x="3267898" y="2293013"/>
              <a:ext cx="1472364" cy="328876"/>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Freeform 38">
              <a:extLst>
                <a:ext uri="{FF2B5EF4-FFF2-40B4-BE49-F238E27FC236}">
                  <a16:creationId xmlns:a16="http://schemas.microsoft.com/office/drawing/2014/main" id="{732F5B85-0F23-0BBE-3290-F2579C27A59A}"/>
                </a:ext>
              </a:extLst>
            </p:cNvPr>
            <p:cNvSpPr>
              <a:spLocks noChangeAspect="1"/>
            </p:cNvSpPr>
            <p:nvPr/>
          </p:nvSpPr>
          <p:spPr bwMode="auto">
            <a:xfrm>
              <a:off x="7536645" y="3368705"/>
              <a:ext cx="640856" cy="279221"/>
            </a:xfrm>
            <a:custGeom>
              <a:avLst/>
              <a:gdLst>
                <a:gd name="T0" fmla="*/ 2147483646 w 1928"/>
                <a:gd name="T1" fmla="*/ 2147483646 h 840"/>
                <a:gd name="T2" fmla="*/ 2147483646 w 1928"/>
                <a:gd name="T3" fmla="*/ 2147483646 h 840"/>
                <a:gd name="T4" fmla="*/ 2147483646 w 1928"/>
                <a:gd name="T5" fmla="*/ 2147483646 h 840"/>
                <a:gd name="T6" fmla="*/ 2147483646 w 1928"/>
                <a:gd name="T7" fmla="*/ 2147483646 h 840"/>
                <a:gd name="T8" fmla="*/ 2147483646 w 1928"/>
                <a:gd name="T9" fmla="*/ 2147483646 h 840"/>
                <a:gd name="T10" fmla="*/ 2147483646 w 1928"/>
                <a:gd name="T11" fmla="*/ 2147483646 h 840"/>
                <a:gd name="T12" fmla="*/ 2147483646 w 1928"/>
                <a:gd name="T13" fmla="*/ 2147483646 h 840"/>
                <a:gd name="T14" fmla="*/ 2147483646 w 1928"/>
                <a:gd name="T15" fmla="*/ 2147483646 h 840"/>
                <a:gd name="T16" fmla="*/ 2147483646 w 1928"/>
                <a:gd name="T17" fmla="*/ 2147483646 h 840"/>
                <a:gd name="T18" fmla="*/ 2147483646 w 1928"/>
                <a:gd name="T19" fmla="*/ 2147483646 h 840"/>
                <a:gd name="T20" fmla="*/ 2147483646 w 1928"/>
                <a:gd name="T21" fmla="*/ 2147483646 h 840"/>
                <a:gd name="T22" fmla="*/ 2147483646 w 1928"/>
                <a:gd name="T23" fmla="*/ 2147483646 h 840"/>
                <a:gd name="T24" fmla="*/ 2147483646 w 1928"/>
                <a:gd name="T25" fmla="*/ 2147483646 h 840"/>
                <a:gd name="T26" fmla="*/ 2147483646 w 1928"/>
                <a:gd name="T27" fmla="*/ 2147483646 h 840"/>
                <a:gd name="T28" fmla="*/ 2147483646 w 1928"/>
                <a:gd name="T29" fmla="*/ 2147483646 h 840"/>
                <a:gd name="T30" fmla="*/ 2147483646 w 1928"/>
                <a:gd name="T31" fmla="*/ 2147483646 h 840"/>
                <a:gd name="T32" fmla="*/ 2147483646 w 1928"/>
                <a:gd name="T33" fmla="*/ 2147483646 h 840"/>
                <a:gd name="T34" fmla="*/ 2147483646 w 1928"/>
                <a:gd name="T35" fmla="*/ 2147483646 h 840"/>
                <a:gd name="T36" fmla="*/ 2147483646 w 1928"/>
                <a:gd name="T37" fmla="*/ 2147483646 h 840"/>
                <a:gd name="T38" fmla="*/ 2147483646 w 1928"/>
                <a:gd name="T39" fmla="*/ 2147483646 h 840"/>
                <a:gd name="T40" fmla="*/ 2147483646 w 1928"/>
                <a:gd name="T41" fmla="*/ 2147483646 h 840"/>
                <a:gd name="T42" fmla="*/ 2147483646 w 1928"/>
                <a:gd name="T43" fmla="*/ 2147483646 h 840"/>
                <a:gd name="T44" fmla="*/ 2147483646 w 1928"/>
                <a:gd name="T45" fmla="*/ 2147483646 h 840"/>
                <a:gd name="T46" fmla="*/ 2147483646 w 1928"/>
                <a:gd name="T47" fmla="*/ 2147483646 h 840"/>
                <a:gd name="T48" fmla="*/ 2147483646 w 1928"/>
                <a:gd name="T49" fmla="*/ 2147483646 h 840"/>
                <a:gd name="T50" fmla="*/ 2147483646 w 1928"/>
                <a:gd name="T51" fmla="*/ 2147483646 h 840"/>
                <a:gd name="T52" fmla="*/ 2147483646 w 1928"/>
                <a:gd name="T53" fmla="*/ 2147483646 h 840"/>
                <a:gd name="T54" fmla="*/ 2147483646 w 1928"/>
                <a:gd name="T55" fmla="*/ 2147483646 h 840"/>
                <a:gd name="T56" fmla="*/ 2147483646 w 1928"/>
                <a:gd name="T57" fmla="*/ 2147483646 h 840"/>
                <a:gd name="T58" fmla="*/ 2147483646 w 1928"/>
                <a:gd name="T59" fmla="*/ 2147483646 h 840"/>
                <a:gd name="T60" fmla="*/ 2147483646 w 1928"/>
                <a:gd name="T61" fmla="*/ 2147483646 h 840"/>
                <a:gd name="T62" fmla="*/ 2147483646 w 1928"/>
                <a:gd name="T63" fmla="*/ 2147483646 h 840"/>
                <a:gd name="T64" fmla="*/ 2147483646 w 1928"/>
                <a:gd name="T65" fmla="*/ 0 h 840"/>
                <a:gd name="T66" fmla="*/ 2147483646 w 1928"/>
                <a:gd name="T67" fmla="*/ 2147483646 h 840"/>
                <a:gd name="T68" fmla="*/ 2147483646 w 1928"/>
                <a:gd name="T69" fmla="*/ 2147483646 h 840"/>
                <a:gd name="T70" fmla="*/ 2147483646 w 1928"/>
                <a:gd name="T71" fmla="*/ 2147483646 h 840"/>
                <a:gd name="T72" fmla="*/ 2147483646 w 1928"/>
                <a:gd name="T73" fmla="*/ 2147483646 h 840"/>
                <a:gd name="T74" fmla="*/ 2147483646 w 1928"/>
                <a:gd name="T75" fmla="*/ 2147483646 h 84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928"/>
                <a:gd name="T115" fmla="*/ 0 h 840"/>
                <a:gd name="T116" fmla="*/ 1928 w 1928"/>
                <a:gd name="T117" fmla="*/ 840 h 84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928" h="840">
                  <a:moveTo>
                    <a:pt x="1173" y="96"/>
                  </a:moveTo>
                  <a:cubicBezTo>
                    <a:pt x="1146" y="119"/>
                    <a:pt x="1123" y="142"/>
                    <a:pt x="1090" y="154"/>
                  </a:cubicBezTo>
                  <a:cubicBezTo>
                    <a:pt x="975" y="253"/>
                    <a:pt x="829" y="291"/>
                    <a:pt x="693" y="352"/>
                  </a:cubicBezTo>
                  <a:cubicBezTo>
                    <a:pt x="588" y="399"/>
                    <a:pt x="477" y="449"/>
                    <a:pt x="373" y="499"/>
                  </a:cubicBezTo>
                  <a:cubicBezTo>
                    <a:pt x="350" y="510"/>
                    <a:pt x="332" y="528"/>
                    <a:pt x="309" y="538"/>
                  </a:cubicBezTo>
                  <a:cubicBezTo>
                    <a:pt x="262" y="559"/>
                    <a:pt x="204" y="568"/>
                    <a:pt x="155" y="582"/>
                  </a:cubicBezTo>
                  <a:cubicBezTo>
                    <a:pt x="108" y="596"/>
                    <a:pt x="93" y="602"/>
                    <a:pt x="53" y="627"/>
                  </a:cubicBezTo>
                  <a:cubicBezTo>
                    <a:pt x="40" y="635"/>
                    <a:pt x="0" y="655"/>
                    <a:pt x="15" y="653"/>
                  </a:cubicBezTo>
                  <a:cubicBezTo>
                    <a:pt x="34" y="651"/>
                    <a:pt x="72" y="646"/>
                    <a:pt x="72" y="646"/>
                  </a:cubicBezTo>
                  <a:cubicBezTo>
                    <a:pt x="310" y="538"/>
                    <a:pt x="391" y="557"/>
                    <a:pt x="674" y="550"/>
                  </a:cubicBezTo>
                  <a:cubicBezTo>
                    <a:pt x="773" y="541"/>
                    <a:pt x="869" y="526"/>
                    <a:pt x="968" y="518"/>
                  </a:cubicBezTo>
                  <a:cubicBezTo>
                    <a:pt x="908" y="578"/>
                    <a:pt x="875" y="587"/>
                    <a:pt x="789" y="608"/>
                  </a:cubicBezTo>
                  <a:cubicBezTo>
                    <a:pt x="765" y="622"/>
                    <a:pt x="744" y="642"/>
                    <a:pt x="719" y="653"/>
                  </a:cubicBezTo>
                  <a:cubicBezTo>
                    <a:pt x="709" y="657"/>
                    <a:pt x="678" y="664"/>
                    <a:pt x="687" y="659"/>
                  </a:cubicBezTo>
                  <a:cubicBezTo>
                    <a:pt x="710" y="645"/>
                    <a:pt x="758" y="643"/>
                    <a:pt x="783" y="640"/>
                  </a:cubicBezTo>
                  <a:cubicBezTo>
                    <a:pt x="798" y="616"/>
                    <a:pt x="804" y="590"/>
                    <a:pt x="815" y="563"/>
                  </a:cubicBezTo>
                  <a:cubicBezTo>
                    <a:pt x="807" y="415"/>
                    <a:pt x="818" y="208"/>
                    <a:pt x="763" y="58"/>
                  </a:cubicBezTo>
                  <a:cubicBezTo>
                    <a:pt x="772" y="182"/>
                    <a:pt x="791" y="301"/>
                    <a:pt x="815" y="422"/>
                  </a:cubicBezTo>
                  <a:cubicBezTo>
                    <a:pt x="821" y="531"/>
                    <a:pt x="919" y="818"/>
                    <a:pt x="834" y="749"/>
                  </a:cubicBezTo>
                  <a:cubicBezTo>
                    <a:pt x="823" y="740"/>
                    <a:pt x="816" y="725"/>
                    <a:pt x="802" y="723"/>
                  </a:cubicBezTo>
                  <a:cubicBezTo>
                    <a:pt x="719" y="714"/>
                    <a:pt x="635" y="719"/>
                    <a:pt x="552" y="717"/>
                  </a:cubicBezTo>
                  <a:cubicBezTo>
                    <a:pt x="484" y="720"/>
                    <a:pt x="409" y="734"/>
                    <a:pt x="341" y="723"/>
                  </a:cubicBezTo>
                  <a:cubicBezTo>
                    <a:pt x="695" y="675"/>
                    <a:pt x="1039" y="595"/>
                    <a:pt x="1397" y="570"/>
                  </a:cubicBezTo>
                  <a:cubicBezTo>
                    <a:pt x="1730" y="470"/>
                    <a:pt x="1412" y="570"/>
                    <a:pt x="1736" y="454"/>
                  </a:cubicBezTo>
                  <a:cubicBezTo>
                    <a:pt x="1877" y="403"/>
                    <a:pt x="1928" y="406"/>
                    <a:pt x="1794" y="416"/>
                  </a:cubicBezTo>
                  <a:cubicBezTo>
                    <a:pt x="1783" y="418"/>
                    <a:pt x="1773" y="422"/>
                    <a:pt x="1762" y="422"/>
                  </a:cubicBezTo>
                  <a:cubicBezTo>
                    <a:pt x="1755" y="422"/>
                    <a:pt x="1750" y="415"/>
                    <a:pt x="1743" y="416"/>
                  </a:cubicBezTo>
                  <a:cubicBezTo>
                    <a:pt x="1729" y="418"/>
                    <a:pt x="1717" y="426"/>
                    <a:pt x="1704" y="429"/>
                  </a:cubicBezTo>
                  <a:cubicBezTo>
                    <a:pt x="1622" y="445"/>
                    <a:pt x="1572" y="444"/>
                    <a:pt x="1487" y="448"/>
                  </a:cubicBezTo>
                  <a:cubicBezTo>
                    <a:pt x="1386" y="481"/>
                    <a:pt x="1278" y="454"/>
                    <a:pt x="1173" y="448"/>
                  </a:cubicBezTo>
                  <a:cubicBezTo>
                    <a:pt x="1012" y="414"/>
                    <a:pt x="850" y="393"/>
                    <a:pt x="687" y="378"/>
                  </a:cubicBezTo>
                  <a:cubicBezTo>
                    <a:pt x="646" y="351"/>
                    <a:pt x="665" y="296"/>
                    <a:pt x="655" y="397"/>
                  </a:cubicBezTo>
                  <a:cubicBezTo>
                    <a:pt x="633" y="263"/>
                    <a:pt x="606" y="130"/>
                    <a:pt x="565" y="0"/>
                  </a:cubicBezTo>
                  <a:cubicBezTo>
                    <a:pt x="556" y="118"/>
                    <a:pt x="594" y="224"/>
                    <a:pt x="610" y="339"/>
                  </a:cubicBezTo>
                  <a:cubicBezTo>
                    <a:pt x="627" y="467"/>
                    <a:pt x="634" y="597"/>
                    <a:pt x="680" y="717"/>
                  </a:cubicBezTo>
                  <a:cubicBezTo>
                    <a:pt x="690" y="780"/>
                    <a:pt x="682" y="748"/>
                    <a:pt x="706" y="813"/>
                  </a:cubicBezTo>
                  <a:cubicBezTo>
                    <a:pt x="709" y="820"/>
                    <a:pt x="718" y="840"/>
                    <a:pt x="719" y="832"/>
                  </a:cubicBezTo>
                  <a:cubicBezTo>
                    <a:pt x="724" y="798"/>
                    <a:pt x="719" y="764"/>
                    <a:pt x="719" y="730"/>
                  </a:cubicBezTo>
                </a:path>
              </a:pathLst>
            </a:custGeom>
            <a:noFill/>
            <a:ln w="95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AutoShape 39">
              <a:extLst>
                <a:ext uri="{FF2B5EF4-FFF2-40B4-BE49-F238E27FC236}">
                  <a16:creationId xmlns:a16="http://schemas.microsoft.com/office/drawing/2014/main" id="{F04FC47C-FE7D-3800-CDA9-B814390570F1}"/>
                </a:ext>
              </a:extLst>
            </p:cNvPr>
            <p:cNvSpPr>
              <a:spLocks noChangeArrowheads="1"/>
            </p:cNvSpPr>
            <p:nvPr/>
          </p:nvSpPr>
          <p:spPr bwMode="auto">
            <a:xfrm>
              <a:off x="6224762" y="4031108"/>
              <a:ext cx="1434754" cy="331387"/>
            </a:xfrm>
            <a:prstGeom prst="wedgeRoundRectCallout">
              <a:avLst>
                <a:gd name="adj1" fmla="val 47631"/>
                <a:gd name="adj2" fmla="val -127580"/>
                <a:gd name="adj3" fmla="val 16667"/>
              </a:avLst>
            </a:prstGeom>
            <a:solidFill>
              <a:srgbClr val="FFFFFF"/>
            </a:solidFill>
            <a:ln w="9525">
              <a:solidFill>
                <a:srgbClr val="000000"/>
              </a:solidFill>
              <a:miter lim="800000"/>
              <a:headEnd/>
              <a:tailEnd/>
            </a:ln>
          </p:spPr>
          <p:txBody>
            <a:bodyPr/>
            <a:lstStyle/>
            <a:p>
              <a:pPr eaLnBrk="1" fontAlgn="auto" hangingPunct="1">
                <a:spcBef>
                  <a:spcPts val="0"/>
                </a:spcBef>
                <a:spcAft>
                  <a:spcPts val="0"/>
                </a:spcAft>
                <a:defRPr/>
              </a:pPr>
              <a:r>
                <a:rPr lang="el-GR" sz="1600" b="1" dirty="0">
                  <a:solidFill>
                    <a:srgbClr val="0070C0"/>
                  </a:solidFill>
                  <a:effectLst>
                    <a:outerShdw blurRad="38100" dist="38100" dir="2700000" algn="tl">
                      <a:srgbClr val="000000">
                        <a:alpha val="43137"/>
                      </a:srgbClr>
                    </a:outerShdw>
                  </a:effectLst>
                  <a:latin typeface="+mn-lt"/>
                  <a:cs typeface="+mn-cs"/>
                </a:rPr>
                <a:t>Μονογραφή</a:t>
              </a:r>
            </a:p>
          </p:txBody>
        </p:sp>
      </p:grpSp>
      <p:sp>
        <p:nvSpPr>
          <p:cNvPr id="7" name="AutoShape 39">
            <a:extLst>
              <a:ext uri="{FF2B5EF4-FFF2-40B4-BE49-F238E27FC236}">
                <a16:creationId xmlns:a16="http://schemas.microsoft.com/office/drawing/2014/main" id="{8B085ACB-0F9B-EF0A-885E-4A543D4A2936}"/>
              </a:ext>
            </a:extLst>
          </p:cNvPr>
          <p:cNvSpPr>
            <a:spLocks noChangeArrowheads="1"/>
          </p:cNvSpPr>
          <p:nvPr/>
        </p:nvSpPr>
        <p:spPr bwMode="auto">
          <a:xfrm>
            <a:off x="8546840" y="5216122"/>
            <a:ext cx="3293865" cy="278629"/>
          </a:xfrm>
          <a:prstGeom prst="wedgeRoundRectCallout">
            <a:avLst>
              <a:gd name="adj1" fmla="val -5838"/>
              <a:gd name="adj2" fmla="val -216144"/>
              <a:gd name="adj3" fmla="val 16667"/>
            </a:avLst>
          </a:prstGeom>
          <a:solidFill>
            <a:schemeClr val="accent6">
              <a:lumMod val="40000"/>
              <a:lumOff val="60000"/>
            </a:schemeClr>
          </a:solidFill>
          <a:ln w="9525">
            <a:solidFill>
              <a:srgbClr val="000000"/>
            </a:solidFill>
            <a:miter lim="800000"/>
            <a:headEnd/>
            <a:tailEnd/>
          </a:ln>
        </p:spPr>
        <p:txBody>
          <a:bodyPr/>
          <a:lstStyle/>
          <a:p>
            <a:pPr eaLnBrk="1" fontAlgn="auto" hangingPunct="1">
              <a:spcBef>
                <a:spcPts val="0"/>
              </a:spcBef>
              <a:spcAft>
                <a:spcPts val="0"/>
              </a:spcAft>
              <a:defRPr/>
            </a:pPr>
            <a:r>
              <a:rPr lang="el-GR" sz="1400" b="1" dirty="0">
                <a:solidFill>
                  <a:srgbClr val="0070C0"/>
                </a:solidFill>
                <a:effectLst>
                  <a:outerShdw blurRad="38100" dist="38100" dir="2700000" algn="tl">
                    <a:srgbClr val="000000">
                      <a:alpha val="43137"/>
                    </a:srgbClr>
                  </a:outerShdw>
                </a:effectLst>
                <a:latin typeface="+mn-lt"/>
                <a:cs typeface="+mn-cs"/>
              </a:rPr>
              <a:t>Τελευταία σελίδα που έγραψε ο μαθητής </a:t>
            </a:r>
          </a:p>
        </p:txBody>
      </p:sp>
      <p:grpSp>
        <p:nvGrpSpPr>
          <p:cNvPr id="2" name="Group 1">
            <a:extLst>
              <a:ext uri="{FF2B5EF4-FFF2-40B4-BE49-F238E27FC236}">
                <a16:creationId xmlns:a16="http://schemas.microsoft.com/office/drawing/2014/main" id="{31EA8599-84DC-9956-993E-07227EE2D632}"/>
              </a:ext>
            </a:extLst>
          </p:cNvPr>
          <p:cNvGrpSpPr>
            <a:grpSpLocks/>
          </p:cNvGrpSpPr>
          <p:nvPr/>
        </p:nvGrpSpPr>
        <p:grpSpPr bwMode="auto">
          <a:xfrm>
            <a:off x="5964022" y="1196147"/>
            <a:ext cx="5781955" cy="4111019"/>
            <a:chOff x="2843213" y="1250949"/>
            <a:chExt cx="5953124" cy="3998918"/>
          </a:xfrm>
        </p:grpSpPr>
        <p:grpSp>
          <p:nvGrpSpPr>
            <p:cNvPr id="3" name="Group 24">
              <a:extLst>
                <a:ext uri="{FF2B5EF4-FFF2-40B4-BE49-F238E27FC236}">
                  <a16:creationId xmlns:a16="http://schemas.microsoft.com/office/drawing/2014/main" id="{23F7B637-E4A2-E4D6-FF67-D2132D1613E7}"/>
                </a:ext>
              </a:extLst>
            </p:cNvPr>
            <p:cNvGrpSpPr>
              <a:grpSpLocks/>
            </p:cNvGrpSpPr>
            <p:nvPr/>
          </p:nvGrpSpPr>
          <p:grpSpPr bwMode="auto">
            <a:xfrm>
              <a:off x="2843213" y="1250949"/>
              <a:ext cx="5953124" cy="3998918"/>
              <a:chOff x="1429" y="834"/>
              <a:chExt cx="3750" cy="2519"/>
            </a:xfrm>
          </p:grpSpPr>
          <p:sp>
            <p:nvSpPr>
              <p:cNvPr id="17" name="Text Box 21">
                <a:extLst>
                  <a:ext uri="{FF2B5EF4-FFF2-40B4-BE49-F238E27FC236}">
                    <a16:creationId xmlns:a16="http://schemas.microsoft.com/office/drawing/2014/main" id="{5C98DA53-D41D-2D10-3892-5ED1E1FC8785}"/>
                  </a:ext>
                </a:extLst>
              </p:cNvPr>
              <p:cNvSpPr txBox="1">
                <a:spLocks noChangeArrowheads="1"/>
              </p:cNvSpPr>
              <p:nvPr/>
            </p:nvSpPr>
            <p:spPr bwMode="auto">
              <a:xfrm>
                <a:off x="1429" y="835"/>
                <a:ext cx="1736" cy="2518"/>
              </a:xfrm>
              <a:prstGeom prst="rect">
                <a:avLst/>
              </a:prstGeom>
              <a:solidFill>
                <a:srgbClr val="FFFFFF"/>
              </a:solidFill>
              <a:ln w="9525">
                <a:solidFill>
                  <a:srgbClr val="000000"/>
                </a:solidFill>
                <a:miter lim="800000"/>
                <a:headEnd/>
                <a:tailEnd/>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l-GR" sz="1050" b="1" dirty="0">
                    <a:solidFill>
                      <a:srgbClr val="000000"/>
                    </a:solidFill>
                  </a:rPr>
                  <a:t>7</a:t>
                </a:r>
                <a:r>
                  <a:rPr lang="en-GB" altLang="el-GR" sz="900" dirty="0">
                    <a:solidFill>
                      <a:srgbClr val="000000"/>
                    </a:solidFill>
                  </a:rPr>
                  <a:t>.s/</a:t>
                </a:r>
                <a:r>
                  <a:rPr lang="en-GB" altLang="el-GR" sz="900" dirty="0" err="1">
                    <a:solidFill>
                      <a:srgbClr val="000000"/>
                    </a:solidFill>
                  </a:rPr>
                  <a:t>lksnal</a:t>
                </a:r>
                <a:r>
                  <a:rPr lang="en-GB" altLang="el-GR" sz="900" dirty="0">
                    <a:solidFill>
                      <a:srgbClr val="000000"/>
                    </a:solidFill>
                  </a:rPr>
                  <a:t> </a:t>
                </a:r>
                <a:r>
                  <a:rPr lang="en-GB" altLang="el-GR" sz="900" dirty="0" err="1">
                    <a:solidFill>
                      <a:srgbClr val="000000"/>
                    </a:solidFill>
                  </a:rPr>
                  <a:t>klnkdvDKNVm</a:t>
                </a:r>
                <a:r>
                  <a:rPr lang="en-GB" altLang="el-GR" sz="900" dirty="0">
                    <a:solidFill>
                      <a:srgbClr val="000000"/>
                    </a:solidFill>
                  </a:rPr>
                  <a:t> </a:t>
                </a:r>
                <a:r>
                  <a:rPr lang="en-GB" altLang="el-GR" sz="900" dirty="0" err="1">
                    <a:solidFill>
                      <a:srgbClr val="000000"/>
                    </a:solidFill>
                  </a:rPr>
                  <a:t>dkvnKDSnvk</a:t>
                </a:r>
                <a:r>
                  <a:rPr lang="en-GB" altLang="el-GR" sz="900" dirty="0">
                    <a:solidFill>
                      <a:srgbClr val="000000"/>
                    </a:solidFill>
                  </a:rPr>
                  <a:t> </a:t>
                </a:r>
                <a:r>
                  <a:rPr lang="en-GB" altLang="el-GR" sz="900" dirty="0" err="1">
                    <a:solidFill>
                      <a:srgbClr val="000000"/>
                    </a:solidFill>
                  </a:rPr>
                  <a:t>klkdvlv</a:t>
                </a:r>
                <a:r>
                  <a:rPr lang="en-GB" altLang="el-GR" sz="900" dirty="0">
                    <a:solidFill>
                      <a:srgbClr val="000000"/>
                    </a:solidFill>
                  </a:rPr>
                  <a:t> </a:t>
                </a:r>
                <a:r>
                  <a:rPr lang="en-GB" altLang="el-GR" sz="900" dirty="0" err="1">
                    <a:solidFill>
                      <a:srgbClr val="000000"/>
                    </a:solidFill>
                  </a:rPr>
                  <a:t>lmvlkds</a:t>
                </a:r>
                <a:r>
                  <a:rPr lang="el-GR" altLang="el-GR" sz="900" dirty="0">
                    <a:solidFill>
                      <a:srgbClr val="000000"/>
                    </a:solidFill>
                  </a:rPr>
                  <a:t> </a:t>
                </a:r>
                <a:r>
                  <a:rPr lang="en-GB" altLang="el-GR" sz="900" dirty="0" err="1">
                    <a:solidFill>
                      <a:srgbClr val="000000"/>
                    </a:solidFill>
                  </a:rPr>
                  <a:t>nmvk</a:t>
                </a:r>
                <a:r>
                  <a:rPr lang="en-GB" altLang="el-GR" sz="900" dirty="0">
                    <a:solidFill>
                      <a:srgbClr val="000000"/>
                    </a:solidFill>
                  </a:rPr>
                  <a:t>/ds</a:t>
                </a:r>
                <a:r>
                  <a:rPr lang="el-GR" altLang="el-GR" sz="900" dirty="0">
                    <a:solidFill>
                      <a:srgbClr val="000000"/>
                    </a:solidFill>
                  </a:rPr>
                  <a:t> </a:t>
                </a:r>
                <a:r>
                  <a:rPr lang="en-GB" altLang="el-GR" sz="900" dirty="0" err="1">
                    <a:solidFill>
                      <a:srgbClr val="000000"/>
                    </a:solidFill>
                  </a:rPr>
                  <a:t>nmvknvknvds</a:t>
                </a:r>
                <a:r>
                  <a:rPr lang="en-GB" altLang="el-GR" sz="900" dirty="0">
                    <a:solidFill>
                      <a:srgbClr val="000000"/>
                    </a:solidFill>
                  </a:rPr>
                  <a:t>/k</a:t>
                </a:r>
                <a:r>
                  <a:rPr lang="el-GR" altLang="el-GR" sz="900" dirty="0">
                    <a:solidFill>
                      <a:srgbClr val="000000"/>
                    </a:solidFill>
                  </a:rPr>
                  <a:t> </a:t>
                </a:r>
                <a:r>
                  <a:rPr lang="en-GB" altLang="el-GR" sz="900" dirty="0" err="1">
                    <a:solidFill>
                      <a:srgbClr val="000000"/>
                    </a:solidFill>
                  </a:rPr>
                  <a:t>nv</a:t>
                </a:r>
                <a:r>
                  <a:rPr lang="en-GB" altLang="el-GR" sz="900" dirty="0">
                    <a:solidFill>
                      <a:srgbClr val="000000"/>
                    </a:solidFill>
                  </a:rPr>
                  <a:t>/</a:t>
                </a:r>
                <a:r>
                  <a:rPr lang="en-GB" altLang="el-GR" sz="900" dirty="0" err="1">
                    <a:solidFill>
                      <a:srgbClr val="000000"/>
                    </a:solidFill>
                  </a:rPr>
                  <a:t>kdnvk</a:t>
                </a:r>
                <a:r>
                  <a:rPr lang="en-GB" altLang="el-GR" sz="900" dirty="0">
                    <a:solidFill>
                      <a:srgbClr val="000000"/>
                    </a:solidFill>
                  </a:rPr>
                  <a:t>/</a:t>
                </a:r>
                <a:r>
                  <a:rPr lang="en-GB" altLang="el-GR" sz="900" dirty="0" err="1">
                    <a:solidFill>
                      <a:srgbClr val="000000"/>
                    </a:solidFill>
                  </a:rPr>
                  <a:t>dn</a:t>
                </a:r>
                <a:r>
                  <a:rPr lang="el-GR" altLang="el-GR" sz="900" dirty="0">
                    <a:solidFill>
                      <a:srgbClr val="000000"/>
                    </a:solidFill>
                  </a:rPr>
                  <a:t> </a:t>
                </a:r>
                <a:r>
                  <a:rPr lang="en-GB" altLang="el-GR" sz="900" dirty="0">
                    <a:solidFill>
                      <a:srgbClr val="000000"/>
                    </a:solidFill>
                  </a:rPr>
                  <a:t>v/</a:t>
                </a:r>
                <a:r>
                  <a:rPr lang="en-GB" altLang="el-GR" sz="900" dirty="0" err="1">
                    <a:solidFill>
                      <a:srgbClr val="000000"/>
                    </a:solidFill>
                  </a:rPr>
                  <a:t>kdn</a:t>
                </a:r>
                <a:r>
                  <a:rPr lang="en-GB" altLang="el-GR" sz="900" dirty="0">
                    <a:solidFill>
                      <a:srgbClr val="000000"/>
                    </a:solidFill>
                  </a:rPr>
                  <a:t>/</a:t>
                </a:r>
                <a:r>
                  <a:rPr lang="en-GB" altLang="el-GR" sz="900" dirty="0" err="1">
                    <a:solidFill>
                      <a:srgbClr val="000000"/>
                    </a:solidFill>
                  </a:rPr>
                  <a:t>kednv</a:t>
                </a:r>
                <a:r>
                  <a:rPr lang="en-GB" altLang="el-GR" sz="900" dirty="0">
                    <a:solidFill>
                      <a:srgbClr val="000000"/>
                    </a:solidFill>
                  </a:rPr>
                  <a:t> /</a:t>
                </a:r>
                <a:r>
                  <a:rPr lang="en-GB" altLang="el-GR" sz="900" dirty="0" err="1">
                    <a:solidFill>
                      <a:srgbClr val="000000"/>
                    </a:solidFill>
                  </a:rPr>
                  <a:t>kenvkn</a:t>
                </a:r>
                <a:r>
                  <a:rPr lang="en-GB" altLang="el-GR" sz="900" dirty="0">
                    <a:solidFill>
                      <a:srgbClr val="000000"/>
                    </a:solidFill>
                  </a:rPr>
                  <a:t> </a:t>
                </a:r>
                <a:endParaRPr lang="el-GR" altLang="el-GR" sz="900" dirty="0">
                  <a:solidFill>
                    <a:srgbClr val="000000"/>
                  </a:solidFill>
                </a:endParaRPr>
              </a:p>
              <a:p>
                <a:pPr eaLnBrk="1" hangingPunct="1">
                  <a:spcBef>
                    <a:spcPct val="50000"/>
                  </a:spcBef>
                </a:pPr>
                <a:r>
                  <a:rPr lang="en-GB" altLang="el-GR" sz="900" dirty="0" err="1">
                    <a:solidFill>
                      <a:srgbClr val="000000"/>
                    </a:solidFill>
                    <a:latin typeface="Mistral" panose="03090702030407020403" pitchFamily="66" charset="0"/>
                  </a:rPr>
                  <a:t>eknv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kedvv</a:t>
                </a:r>
                <a:r>
                  <a:rPr lang="en-GB" altLang="el-GR" sz="900" dirty="0">
                    <a:solidFill>
                      <a:srgbClr val="000000"/>
                    </a:solidFill>
                    <a:latin typeface="Mistral" panose="03090702030407020403" pitchFamily="66" charset="0"/>
                  </a:rPr>
                  <a:t>/env </a:t>
                </a:r>
                <a:r>
                  <a:rPr lang="en-GB" altLang="el-GR" sz="900" dirty="0" err="1">
                    <a:solidFill>
                      <a:srgbClr val="000000"/>
                    </a:solidFill>
                    <a:latin typeface="Mistral" panose="03090702030407020403" pitchFamily="66" charset="0"/>
                  </a:rPr>
                  <a:t>knv</a:t>
                </a:r>
                <a:r>
                  <a:rPr lang="en-GB" altLang="el-GR" sz="900" dirty="0">
                    <a:solidFill>
                      <a:srgbClr val="000000"/>
                    </a:solidFill>
                    <a:latin typeface="Mistral" panose="03090702030407020403" pitchFamily="66" charset="0"/>
                  </a:rPr>
                  <a:t>/k/</a:t>
                </a:r>
                <a:r>
                  <a:rPr lang="en-GB" altLang="el-GR" sz="900" dirty="0" err="1">
                    <a:solidFill>
                      <a:srgbClr val="000000"/>
                    </a:solidFill>
                    <a:latin typeface="Mistral" panose="03090702030407020403" pitchFamily="66" charset="0"/>
                  </a:rPr>
                  <a:t>envn</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evnke</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wnvkwenk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wenvknwevk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nwknv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nkw</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nkvnkwnv</a:t>
                </a:r>
                <a:r>
                  <a:rPr lang="en-GB" altLang="el-GR" sz="900" dirty="0">
                    <a:solidFill>
                      <a:srgbClr val="000000"/>
                    </a:solidFill>
                    <a:latin typeface="Mistral" panose="03090702030407020403" pitchFamily="66" charset="0"/>
                  </a:rPr>
                  <a:t> k/</a:t>
                </a:r>
                <a:r>
                  <a:rPr lang="en-GB" altLang="el-GR" sz="900" dirty="0" err="1">
                    <a:solidFill>
                      <a:srgbClr val="000000"/>
                    </a:solidFill>
                    <a:latin typeface="Mistral" panose="03090702030407020403" pitchFamily="66" charset="0"/>
                  </a:rPr>
                  <a:t>nknvkw</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nvwnwvlw</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nnnnnnvnsdv</a:t>
                </a:r>
                <a:endParaRPr lang="en-GB" altLang="el-GR" sz="900" dirty="0">
                  <a:solidFill>
                    <a:srgbClr val="000000"/>
                  </a:solidFill>
                  <a:latin typeface="Mistral" panose="03090702030407020403" pitchFamily="66" charset="0"/>
                </a:endParaRPr>
              </a:p>
              <a:p>
                <a:pPr eaLnBrk="1" hangingPunct="1">
                  <a:spcBef>
                    <a:spcPct val="50000"/>
                  </a:spcBef>
                </a:pPr>
                <a:r>
                  <a:rPr lang="en-GB" altLang="el-GR" sz="900" dirty="0" err="1">
                    <a:solidFill>
                      <a:srgbClr val="000000"/>
                    </a:solidFill>
                    <a:latin typeface="Mistral" panose="03090702030407020403" pitchFamily="66" charset="0"/>
                  </a:rPr>
                  <a:t>Lascmcacmacmmscklanknkvn</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kndeknvkdndevnkvnkdnvkdvnkdvnkvnedkwnvdsv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svmsdm</a:t>
                </a:r>
                <a:r>
                  <a:rPr lang="en-GB" altLang="el-GR" sz="900" dirty="0">
                    <a:solidFill>
                      <a:srgbClr val="000000"/>
                    </a:solidFill>
                    <a:latin typeface="Mistral" panose="03090702030407020403" pitchFamily="66" charset="0"/>
                  </a:rPr>
                  <a:t> v </a:t>
                </a:r>
                <a:r>
                  <a:rPr lang="en-GB" altLang="el-GR" sz="900" dirty="0" err="1">
                    <a:solidFill>
                      <a:srgbClr val="000000"/>
                    </a:solidFill>
                    <a:latin typeface="Mistral" panose="03090702030407020403" pitchFamily="66" charset="0"/>
                  </a:rPr>
                  <a:t>sdv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sd,vm</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lmvlkevvlkdvmnvdskvsdkvkdsv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vv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cmlcalcmmc</a:t>
                </a:r>
                <a:endParaRPr lang="en-GB" altLang="el-GR" sz="900" dirty="0">
                  <a:solidFill>
                    <a:srgbClr val="000000"/>
                  </a:solidFill>
                  <a:latin typeface="Mistral" panose="03090702030407020403" pitchFamily="66" charset="0"/>
                </a:endParaRPr>
              </a:p>
              <a:p>
                <a:pPr eaLnBrk="1" hangingPunct="1">
                  <a:spcBef>
                    <a:spcPct val="50000"/>
                  </a:spcBef>
                </a:pPr>
                <a:endParaRPr lang="en-GB" altLang="el-GR" sz="900" dirty="0">
                  <a:solidFill>
                    <a:srgbClr val="000000"/>
                  </a:solidFill>
                  <a:latin typeface="Mistral" panose="03090702030407020403" pitchFamily="66" charset="0"/>
                </a:endParaRPr>
              </a:p>
              <a:p>
                <a:pPr eaLnBrk="1" hangingPunct="1">
                  <a:spcBef>
                    <a:spcPct val="50000"/>
                  </a:spcBef>
                </a:pPr>
                <a:endParaRPr lang="en-GB" altLang="el-GR" sz="900" dirty="0">
                  <a:solidFill>
                    <a:srgbClr val="000000"/>
                  </a:solidFill>
                  <a:latin typeface="Mistral" panose="03090702030407020403" pitchFamily="66" charset="0"/>
                </a:endParaRPr>
              </a:p>
              <a:p>
                <a:pPr eaLnBrk="1" hangingPunct="1">
                  <a:spcBef>
                    <a:spcPct val="50000"/>
                  </a:spcBef>
                </a:pPr>
                <a:r>
                  <a:rPr lang="en-GB" altLang="el-GR" sz="1050" b="1" dirty="0">
                    <a:solidFill>
                      <a:srgbClr val="000000"/>
                    </a:solidFill>
                  </a:rPr>
                  <a:t>8. </a:t>
                </a:r>
                <a:r>
                  <a:rPr lang="en-GB" altLang="el-GR" sz="900" dirty="0" err="1">
                    <a:solidFill>
                      <a:srgbClr val="000000"/>
                    </a:solidFill>
                  </a:rPr>
                  <a:t>Cklnkkkecfkk</a:t>
                </a:r>
                <a:r>
                  <a:rPr lang="en-GB" altLang="el-GR" sz="900" dirty="0">
                    <a:solidFill>
                      <a:srgbClr val="000000"/>
                    </a:solidFill>
                  </a:rPr>
                  <a:t> </a:t>
                </a:r>
                <a:r>
                  <a:rPr lang="en-GB" altLang="el-GR" sz="900" dirty="0" err="1">
                    <a:solidFill>
                      <a:srgbClr val="000000"/>
                    </a:solidFill>
                  </a:rPr>
                  <a:t>enevknvmkefnkenvn</a:t>
                </a:r>
                <a:r>
                  <a:rPr lang="en-GB" altLang="el-GR" sz="900" dirty="0">
                    <a:solidFill>
                      <a:srgbClr val="000000"/>
                    </a:solidFill>
                  </a:rPr>
                  <a:t> </a:t>
                </a:r>
                <a:r>
                  <a:rPr lang="en-GB" altLang="el-GR" sz="900" dirty="0" err="1">
                    <a:solidFill>
                      <a:srgbClr val="000000"/>
                    </a:solidFill>
                  </a:rPr>
                  <a:t>ekwnvkwnvknkvnwkvn</a:t>
                </a:r>
                <a:r>
                  <a:rPr lang="en-GB" altLang="el-GR" sz="900" dirty="0">
                    <a:solidFill>
                      <a:srgbClr val="000000"/>
                    </a:solidFill>
                  </a:rPr>
                  <a:t> </a:t>
                </a:r>
                <a:r>
                  <a:rPr lang="en-GB" altLang="el-GR" sz="900" dirty="0" err="1">
                    <a:solidFill>
                      <a:srgbClr val="000000"/>
                    </a:solidFill>
                  </a:rPr>
                  <a:t>kvnkwnvk</a:t>
                </a:r>
                <a:r>
                  <a:rPr lang="en-GB" altLang="el-GR" sz="900" dirty="0">
                    <a:solidFill>
                      <a:srgbClr val="000000"/>
                    </a:solidFill>
                  </a:rPr>
                  <a:t> </a:t>
                </a:r>
                <a:r>
                  <a:rPr lang="en-GB" altLang="el-GR" sz="900" dirty="0" err="1">
                    <a:solidFill>
                      <a:srgbClr val="000000"/>
                    </a:solidFill>
                  </a:rPr>
                  <a:t>nklnvknkewnvk</a:t>
                </a:r>
                <a:r>
                  <a:rPr lang="en-GB" altLang="el-GR" sz="900" dirty="0">
                    <a:solidFill>
                      <a:srgbClr val="000000"/>
                    </a:solidFill>
                  </a:rPr>
                  <a:t> </a:t>
                </a:r>
                <a:r>
                  <a:rPr lang="en-GB" altLang="el-GR" sz="900" dirty="0" err="1">
                    <a:solidFill>
                      <a:srgbClr val="000000"/>
                    </a:solidFill>
                  </a:rPr>
                  <a:t>wnvkvnvnnm</a:t>
                </a:r>
                <a:endParaRPr lang="el-GR" altLang="el-GR" sz="900" dirty="0">
                  <a:solidFill>
                    <a:srgbClr val="000000"/>
                  </a:solidFill>
                </a:endParaRPr>
              </a:p>
              <a:p>
                <a:pPr eaLnBrk="1" hangingPunct="1">
                  <a:spcBef>
                    <a:spcPct val="50000"/>
                  </a:spcBef>
                </a:pPr>
                <a:endParaRPr lang="el-GR" altLang="el-GR" sz="900" dirty="0">
                  <a:solidFill>
                    <a:srgbClr val="000000"/>
                  </a:solidFill>
                </a:endParaRPr>
              </a:p>
              <a:p>
                <a:pPr eaLnBrk="1" hangingPunct="1">
                  <a:spcBef>
                    <a:spcPct val="50000"/>
                  </a:spcBef>
                </a:pPr>
                <a:endParaRPr lang="el-GR" altLang="el-GR" sz="900" dirty="0">
                  <a:solidFill>
                    <a:srgbClr val="000000"/>
                  </a:solidFill>
                </a:endParaRPr>
              </a:p>
              <a:p>
                <a:pPr eaLnBrk="1" hangingPunct="1">
                  <a:spcBef>
                    <a:spcPct val="50000"/>
                  </a:spcBef>
                </a:pPr>
                <a:endParaRPr lang="el-GR" altLang="el-GR" sz="900" dirty="0">
                  <a:solidFill>
                    <a:srgbClr val="000000"/>
                  </a:solidFill>
                </a:endParaRPr>
              </a:p>
              <a:p>
                <a:pPr eaLnBrk="1" hangingPunct="1">
                  <a:spcBef>
                    <a:spcPct val="50000"/>
                  </a:spcBef>
                </a:pPr>
                <a:r>
                  <a:rPr lang="en-GB" altLang="el-GR" sz="1050" b="1" dirty="0">
                    <a:solidFill>
                      <a:srgbClr val="000000"/>
                    </a:solidFill>
                  </a:rPr>
                  <a:t>9.  </a:t>
                </a:r>
                <a:r>
                  <a:rPr lang="en-GB" altLang="el-GR" sz="900" dirty="0" err="1">
                    <a:solidFill>
                      <a:srgbClr val="000000"/>
                    </a:solidFill>
                  </a:rPr>
                  <a:t>Klnckedvnkenkev</a:t>
                </a:r>
                <a:endParaRPr lang="en-GB" altLang="el-GR" sz="900" dirty="0">
                  <a:solidFill>
                    <a:srgbClr val="000000"/>
                  </a:solidFill>
                </a:endParaRPr>
              </a:p>
              <a:p>
                <a:pPr>
                  <a:spcBef>
                    <a:spcPct val="50000"/>
                  </a:spcBef>
                </a:pPr>
                <a:r>
                  <a:rPr lang="en-GB" altLang="el-GR" sz="900" dirty="0" err="1">
                    <a:solidFill>
                      <a:srgbClr val="000000"/>
                    </a:solidFill>
                    <a:latin typeface="Mistral" panose="03090702030407020403" pitchFamily="66" charset="0"/>
                  </a:rPr>
                  <a:t>Lkcsacfa;ckac</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vavnkaaaaaaa</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ankkkv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naqkvnaqkvnedvnkdenvkvnkenvknkenvklnkenvkenvkenvkd</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vndklnvk</a:t>
                </a:r>
                <a:r>
                  <a:rPr lang="el-GR"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Lkcsacfa;ckac</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vavnkaaaaaaa</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ankkkv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naqkvnaqkvnedvnkdenvkvnkenvknkenvklnkenvkenvkenvkd</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vndklnvk</a:t>
                </a:r>
                <a:endParaRPr lang="en-GB" altLang="el-GR" sz="900" dirty="0">
                  <a:solidFill>
                    <a:srgbClr val="000000"/>
                  </a:solidFill>
                  <a:latin typeface="Mistral" panose="03090702030407020403" pitchFamily="66" charset="0"/>
                </a:endParaRPr>
              </a:p>
              <a:p>
                <a:pPr>
                  <a:spcBef>
                    <a:spcPct val="50000"/>
                  </a:spcBef>
                </a:pPr>
                <a:r>
                  <a:rPr lang="en-GB" altLang="el-GR" sz="900" dirty="0" err="1">
                    <a:solidFill>
                      <a:srgbClr val="000000"/>
                    </a:solidFill>
                    <a:latin typeface="Mistral" panose="03090702030407020403" pitchFamily="66" charset="0"/>
                  </a:rPr>
                  <a:t>Lkcsacfa;ckac</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vavnkaaaaaaa</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ankkkv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naqkvnaqkvnedvnkdenvkvnkenvknkenvklnkenvkenvkenvkd</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vndklnvk</a:t>
                </a:r>
                <a:endParaRPr lang="en-GB" altLang="el-GR" sz="900" dirty="0">
                  <a:solidFill>
                    <a:srgbClr val="000000"/>
                  </a:solidFill>
                  <a:latin typeface="Mistral" panose="03090702030407020403" pitchFamily="66" charset="0"/>
                </a:endParaRPr>
              </a:p>
            </p:txBody>
          </p:sp>
          <p:sp>
            <p:nvSpPr>
              <p:cNvPr id="18" name="Text Box 23">
                <a:extLst>
                  <a:ext uri="{FF2B5EF4-FFF2-40B4-BE49-F238E27FC236}">
                    <a16:creationId xmlns:a16="http://schemas.microsoft.com/office/drawing/2014/main" id="{8399EC15-483E-2AFD-9221-F07F2F69050C}"/>
                  </a:ext>
                </a:extLst>
              </p:cNvPr>
              <p:cNvSpPr txBox="1">
                <a:spLocks noChangeArrowheads="1"/>
              </p:cNvSpPr>
              <p:nvPr/>
            </p:nvSpPr>
            <p:spPr bwMode="auto">
              <a:xfrm>
                <a:off x="3545" y="834"/>
                <a:ext cx="1634" cy="2487"/>
              </a:xfrm>
              <a:prstGeom prst="rect">
                <a:avLst/>
              </a:prstGeom>
              <a:solidFill>
                <a:srgbClr val="FFFFFF"/>
              </a:solidFill>
              <a:ln w="9525">
                <a:solidFill>
                  <a:srgbClr val="000000"/>
                </a:solidFill>
                <a:miter lim="800000"/>
                <a:headEnd/>
                <a:tailEnd/>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l-GR" sz="1000" b="1" dirty="0">
                    <a:solidFill>
                      <a:srgbClr val="000000"/>
                    </a:solidFill>
                  </a:rPr>
                  <a:t>10. </a:t>
                </a:r>
                <a:r>
                  <a:rPr lang="en-GB" altLang="el-GR" sz="800" dirty="0">
                    <a:solidFill>
                      <a:srgbClr val="000000"/>
                    </a:solidFill>
                  </a:rPr>
                  <a:t>s/</a:t>
                </a:r>
                <a:r>
                  <a:rPr lang="en-GB" altLang="el-GR" sz="800" dirty="0" err="1">
                    <a:solidFill>
                      <a:srgbClr val="000000"/>
                    </a:solidFill>
                  </a:rPr>
                  <a:t>lksnal</a:t>
                </a:r>
                <a:r>
                  <a:rPr lang="en-GB" altLang="el-GR" sz="800" dirty="0">
                    <a:solidFill>
                      <a:srgbClr val="000000"/>
                    </a:solidFill>
                  </a:rPr>
                  <a:t> </a:t>
                </a:r>
                <a:r>
                  <a:rPr lang="en-GB" altLang="el-GR" sz="800" dirty="0" err="1">
                    <a:solidFill>
                      <a:srgbClr val="000000"/>
                    </a:solidFill>
                  </a:rPr>
                  <a:t>klnkd</a:t>
                </a:r>
                <a:r>
                  <a:rPr lang="en-GB" altLang="el-GR" sz="800" dirty="0">
                    <a:solidFill>
                      <a:srgbClr val="000000"/>
                    </a:solidFill>
                  </a:rPr>
                  <a:t> </a:t>
                </a:r>
                <a:r>
                  <a:rPr lang="en-GB" altLang="el-GR" sz="800" dirty="0" err="1">
                    <a:solidFill>
                      <a:srgbClr val="000000"/>
                    </a:solidFill>
                  </a:rPr>
                  <a:t>vDKNVmdkv</a:t>
                </a:r>
                <a:r>
                  <a:rPr lang="en-GB" altLang="el-GR" sz="800" dirty="0">
                    <a:solidFill>
                      <a:srgbClr val="000000"/>
                    </a:solidFill>
                  </a:rPr>
                  <a:t> </a:t>
                </a:r>
                <a:r>
                  <a:rPr lang="en-GB" altLang="el-GR" sz="800" dirty="0" err="1">
                    <a:solidFill>
                      <a:srgbClr val="000000"/>
                    </a:solidFill>
                  </a:rPr>
                  <a:t>nKDSnvkklkdvlvl</a:t>
                </a:r>
                <a:r>
                  <a:rPr lang="en-GB" altLang="el-GR" sz="800" dirty="0">
                    <a:solidFill>
                      <a:srgbClr val="000000"/>
                    </a:solidFill>
                  </a:rPr>
                  <a:t> </a:t>
                </a:r>
                <a:r>
                  <a:rPr lang="en-GB" altLang="el-GR" sz="800" dirty="0" err="1">
                    <a:solidFill>
                      <a:srgbClr val="000000"/>
                    </a:solidFill>
                  </a:rPr>
                  <a:t>mvlkdsnmvk</a:t>
                </a:r>
                <a:r>
                  <a:rPr lang="en-GB" altLang="el-GR" sz="800" dirty="0">
                    <a:solidFill>
                      <a:srgbClr val="000000"/>
                    </a:solidFill>
                  </a:rPr>
                  <a:t>  /</a:t>
                </a:r>
                <a:r>
                  <a:rPr lang="en-GB" altLang="el-GR" sz="800" dirty="0" err="1">
                    <a:solidFill>
                      <a:srgbClr val="000000"/>
                    </a:solidFill>
                  </a:rPr>
                  <a:t>dsnmvknvkn</a:t>
                </a:r>
                <a:r>
                  <a:rPr lang="en-GB" altLang="el-GR" sz="800" dirty="0">
                    <a:solidFill>
                      <a:srgbClr val="000000"/>
                    </a:solidFill>
                  </a:rPr>
                  <a:t> </a:t>
                </a:r>
                <a:r>
                  <a:rPr lang="en-GB" altLang="el-GR" sz="800" dirty="0" err="1">
                    <a:solidFill>
                      <a:srgbClr val="000000"/>
                    </a:solidFill>
                  </a:rPr>
                  <a:t>vd</a:t>
                </a:r>
                <a:r>
                  <a:rPr lang="en-GB" altLang="el-GR" sz="800" dirty="0">
                    <a:solidFill>
                      <a:srgbClr val="000000"/>
                    </a:solidFill>
                  </a:rPr>
                  <a:t> s/</a:t>
                </a:r>
                <a:r>
                  <a:rPr lang="en-GB" altLang="el-GR" sz="800" dirty="0" err="1">
                    <a:solidFill>
                      <a:srgbClr val="000000"/>
                    </a:solidFill>
                  </a:rPr>
                  <a:t>knv</a:t>
                </a:r>
                <a:r>
                  <a:rPr lang="en-GB" altLang="el-GR" sz="800" dirty="0">
                    <a:solidFill>
                      <a:srgbClr val="000000"/>
                    </a:solidFill>
                  </a:rPr>
                  <a:t>/</a:t>
                </a:r>
                <a:r>
                  <a:rPr lang="en-GB" altLang="el-GR" sz="800" dirty="0" err="1">
                    <a:solidFill>
                      <a:srgbClr val="000000"/>
                    </a:solidFill>
                  </a:rPr>
                  <a:t>kdnvk</a:t>
                </a:r>
                <a:r>
                  <a:rPr lang="en-GB" altLang="el-GR" sz="800" dirty="0">
                    <a:solidFill>
                      <a:srgbClr val="000000"/>
                    </a:solidFill>
                  </a:rPr>
                  <a:t>/</a:t>
                </a:r>
                <a:r>
                  <a:rPr lang="en-GB" altLang="el-GR" sz="800" dirty="0" err="1">
                    <a:solidFill>
                      <a:srgbClr val="000000"/>
                    </a:solidFill>
                  </a:rPr>
                  <a:t>dn</a:t>
                </a:r>
                <a:r>
                  <a:rPr lang="en-GB" altLang="el-GR" sz="800" dirty="0">
                    <a:solidFill>
                      <a:srgbClr val="000000"/>
                    </a:solidFill>
                  </a:rPr>
                  <a:t> v/</a:t>
                </a:r>
                <a:r>
                  <a:rPr lang="en-GB" altLang="el-GR" sz="800" dirty="0" err="1">
                    <a:solidFill>
                      <a:srgbClr val="000000"/>
                    </a:solidFill>
                  </a:rPr>
                  <a:t>kdn</a:t>
                </a:r>
                <a:r>
                  <a:rPr lang="en-GB" altLang="el-GR" sz="800" dirty="0">
                    <a:solidFill>
                      <a:srgbClr val="000000"/>
                    </a:solidFill>
                  </a:rPr>
                  <a:t>/ked </a:t>
                </a:r>
                <a:r>
                  <a:rPr lang="en-GB" altLang="el-GR" sz="800" dirty="0" err="1">
                    <a:solidFill>
                      <a:srgbClr val="000000"/>
                    </a:solidFill>
                  </a:rPr>
                  <a:t>nv</a:t>
                </a:r>
                <a:r>
                  <a:rPr lang="en-GB" altLang="el-GR" sz="800" dirty="0">
                    <a:solidFill>
                      <a:srgbClr val="000000"/>
                    </a:solidFill>
                  </a:rPr>
                  <a:t>/</a:t>
                </a:r>
                <a:r>
                  <a:rPr lang="en-GB" altLang="el-GR" sz="800" dirty="0" err="1">
                    <a:solidFill>
                      <a:srgbClr val="000000"/>
                    </a:solidFill>
                  </a:rPr>
                  <a:t>kenvkn</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eknv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kedvv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envknv</a:t>
                </a:r>
                <a:r>
                  <a:rPr lang="en-GB" altLang="el-GR" sz="800" i="1" dirty="0">
                    <a:solidFill>
                      <a:srgbClr val="000000"/>
                    </a:solidFill>
                    <a:latin typeface="Mistral" panose="03090702030407020403" pitchFamily="66" charset="0"/>
                  </a:rPr>
                  <a:t>/k/</a:t>
                </a:r>
                <a:r>
                  <a:rPr lang="en-GB" altLang="el-GR" sz="800" i="1" dirty="0" err="1">
                    <a:solidFill>
                      <a:srgbClr val="000000"/>
                    </a:solidFill>
                    <a:latin typeface="Mistral" panose="03090702030407020403" pitchFamily="66" charset="0"/>
                  </a:rPr>
                  <a:t>envn</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evnkewnvkwenkwenvk</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nwevk</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nwknv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nkw</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nkvnkwnvk</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nknvkwnvwnwvl</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wnnnnnn</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vnsdv</a:t>
                </a:r>
                <a:endParaRPr lang="en-GB" altLang="el-GR" sz="800" i="1" dirty="0">
                  <a:solidFill>
                    <a:srgbClr val="000000"/>
                  </a:solidFill>
                  <a:latin typeface="Mistral" panose="03090702030407020403" pitchFamily="66" charset="0"/>
                </a:endParaRPr>
              </a:p>
              <a:p>
                <a:pPr eaLnBrk="1" hangingPunct="1">
                  <a:spcBef>
                    <a:spcPct val="50000"/>
                  </a:spcBef>
                </a:pPr>
                <a:endParaRPr lang="el-GR" altLang="el-GR" sz="800" i="1" dirty="0">
                  <a:solidFill>
                    <a:srgbClr val="000000"/>
                  </a:solidFill>
                  <a:latin typeface="Mistral" panose="03090702030407020403" pitchFamily="66" charset="0"/>
                </a:endParaRPr>
              </a:p>
              <a:p>
                <a:pPr eaLnBrk="1" hangingPunct="1">
                  <a:spcBef>
                    <a:spcPct val="50000"/>
                  </a:spcBef>
                </a:pPr>
                <a:endParaRPr lang="en-US" altLang="el-GR" sz="800" i="1" dirty="0">
                  <a:solidFill>
                    <a:srgbClr val="000000"/>
                  </a:solidFill>
                  <a:latin typeface="Mistral" panose="03090702030407020403" pitchFamily="66" charset="0"/>
                </a:endParaRPr>
              </a:p>
              <a:p>
                <a:pPr eaLnBrk="1" hangingPunct="1">
                  <a:spcBef>
                    <a:spcPct val="50000"/>
                  </a:spcBef>
                </a:pPr>
                <a:endParaRPr lang="el-GR" altLang="el-GR" sz="800" i="1" dirty="0">
                  <a:solidFill>
                    <a:srgbClr val="000000"/>
                  </a:solidFill>
                  <a:latin typeface="Mistral" panose="03090702030407020403" pitchFamily="66" charset="0"/>
                </a:endParaRPr>
              </a:p>
              <a:p>
                <a:pPr eaLnBrk="1" hangingPunct="1">
                  <a:spcBef>
                    <a:spcPct val="50000"/>
                  </a:spcBef>
                  <a:buAutoNum type="arabicPeriod" startAt="11"/>
                </a:pPr>
                <a:r>
                  <a:rPr lang="en-GB" altLang="el-GR" sz="800" dirty="0" err="1">
                    <a:solidFill>
                      <a:srgbClr val="000000"/>
                    </a:solidFill>
                  </a:rPr>
                  <a:t>Lascmc</a:t>
                </a:r>
                <a:r>
                  <a:rPr lang="en-GB" altLang="el-GR" sz="800" dirty="0">
                    <a:solidFill>
                      <a:srgbClr val="000000"/>
                    </a:solidFill>
                  </a:rPr>
                  <a:t> </a:t>
                </a:r>
                <a:r>
                  <a:rPr lang="en-GB" altLang="el-GR" sz="800" dirty="0" err="1">
                    <a:solidFill>
                      <a:srgbClr val="000000"/>
                    </a:solidFill>
                  </a:rPr>
                  <a:t>acmacm</a:t>
                </a:r>
                <a:r>
                  <a:rPr lang="en-GB" altLang="el-GR" sz="800" dirty="0">
                    <a:solidFill>
                      <a:srgbClr val="000000"/>
                    </a:solidFill>
                  </a:rPr>
                  <a:t> </a:t>
                </a:r>
                <a:r>
                  <a:rPr lang="en-GB" altLang="el-GR" sz="800" dirty="0" err="1">
                    <a:solidFill>
                      <a:srgbClr val="000000"/>
                    </a:solidFill>
                  </a:rPr>
                  <a:t>mscklanknkvn</a:t>
                </a:r>
                <a:r>
                  <a:rPr lang="en-GB" altLang="el-GR" sz="800" dirty="0">
                    <a:solidFill>
                      <a:srgbClr val="000000"/>
                    </a:solidFill>
                  </a:rPr>
                  <a:t>/</a:t>
                </a:r>
                <a:r>
                  <a:rPr lang="en-GB" altLang="el-GR" sz="800" dirty="0" err="1">
                    <a:solidFill>
                      <a:srgbClr val="000000"/>
                    </a:solidFill>
                  </a:rPr>
                  <a:t>kndekn</a:t>
                </a:r>
                <a:r>
                  <a:rPr lang="en-GB" altLang="el-GR" sz="800" dirty="0">
                    <a:solidFill>
                      <a:srgbClr val="000000"/>
                    </a:solidFill>
                  </a:rPr>
                  <a:t> </a:t>
                </a:r>
                <a:r>
                  <a:rPr lang="en-GB" altLang="el-GR" sz="800" dirty="0" err="1">
                    <a:solidFill>
                      <a:srgbClr val="000000"/>
                    </a:solidFill>
                  </a:rPr>
                  <a:t>vkdndevnkvnkd</a:t>
                </a:r>
                <a:r>
                  <a:rPr lang="en-GB" altLang="el-GR" sz="800" dirty="0">
                    <a:solidFill>
                      <a:srgbClr val="000000"/>
                    </a:solidFill>
                  </a:rPr>
                  <a:t> </a:t>
                </a:r>
                <a:r>
                  <a:rPr lang="en-GB" altLang="el-GR" sz="800" dirty="0" err="1">
                    <a:solidFill>
                      <a:srgbClr val="000000"/>
                    </a:solidFill>
                  </a:rPr>
                  <a:t>nvkdv</a:t>
                </a:r>
                <a:r>
                  <a:rPr lang="en-GB" altLang="el-GR" sz="800" dirty="0">
                    <a:solidFill>
                      <a:srgbClr val="000000"/>
                    </a:solidFill>
                  </a:rPr>
                  <a:t> </a:t>
                </a:r>
                <a:r>
                  <a:rPr lang="en-GB" altLang="el-GR" sz="800" dirty="0" err="1">
                    <a:solidFill>
                      <a:srgbClr val="000000"/>
                    </a:solidFill>
                  </a:rPr>
                  <a:t>nkdvnkvne</a:t>
                </a:r>
                <a:r>
                  <a:rPr lang="en-GB" altLang="el-GR" sz="800" dirty="0">
                    <a:solidFill>
                      <a:srgbClr val="000000"/>
                    </a:solidFill>
                  </a:rPr>
                  <a:t> </a:t>
                </a:r>
                <a:r>
                  <a:rPr lang="en-GB" altLang="el-GR" sz="800" dirty="0" err="1">
                    <a:solidFill>
                      <a:srgbClr val="000000"/>
                    </a:solidFill>
                  </a:rPr>
                  <a:t>dkw</a:t>
                </a:r>
                <a:r>
                  <a:rPr lang="en-GB" altLang="el-GR" sz="800" dirty="0">
                    <a:solidFill>
                      <a:srgbClr val="000000"/>
                    </a:solidFill>
                  </a:rPr>
                  <a:t> </a:t>
                </a:r>
                <a:r>
                  <a:rPr lang="en-GB" altLang="el-GR" sz="800" dirty="0" err="1">
                    <a:solidFill>
                      <a:srgbClr val="000000"/>
                    </a:solidFill>
                  </a:rPr>
                  <a:t>nvdsv</a:t>
                </a:r>
                <a:endParaRPr lang="el-GR" altLang="el-GR" sz="800" dirty="0">
                  <a:solidFill>
                    <a:srgbClr val="000000"/>
                  </a:solidFill>
                </a:endParaRPr>
              </a:p>
              <a:p>
                <a:pPr eaLnBrk="1" hangingPunct="1">
                  <a:spcBef>
                    <a:spcPct val="50000"/>
                  </a:spcBef>
                </a:pPr>
                <a:r>
                  <a:rPr lang="en-GB" altLang="el-GR" sz="800" dirty="0" err="1">
                    <a:solidFill>
                      <a:srgbClr val="000000"/>
                    </a:solidFill>
                    <a:latin typeface="Mistral" panose="03090702030407020403" pitchFamily="66" charset="0"/>
                  </a:rPr>
                  <a:t>svmsdm</a:t>
                </a:r>
                <a:r>
                  <a:rPr lang="en-GB" altLang="el-GR" sz="800" dirty="0">
                    <a:solidFill>
                      <a:srgbClr val="000000"/>
                    </a:solidFill>
                    <a:latin typeface="Mistral" panose="03090702030407020403" pitchFamily="66" charset="0"/>
                  </a:rPr>
                  <a:t> v </a:t>
                </a:r>
                <a:r>
                  <a:rPr lang="en-GB" altLang="el-GR" sz="800" dirty="0" err="1">
                    <a:solidFill>
                      <a:srgbClr val="000000"/>
                    </a:solidFill>
                    <a:latin typeface="Mistral" panose="03090702030407020403" pitchFamily="66" charset="0"/>
                  </a:rPr>
                  <a:t>sdv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sd,vm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lmvlkevv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lkdvm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nvdskvs</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dkvkdsv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cmlcalcmmc</a:t>
                </a:r>
                <a:endParaRPr lang="el-GR" altLang="el-GR" sz="800" dirty="0">
                  <a:solidFill>
                    <a:srgbClr val="000000"/>
                  </a:solidFill>
                  <a:latin typeface="Mistral" panose="03090702030407020403" pitchFamily="66" charset="0"/>
                </a:endParaRPr>
              </a:p>
              <a:p>
                <a:pPr>
                  <a:spcBef>
                    <a:spcPct val="50000"/>
                  </a:spcBef>
                </a:pPr>
                <a:r>
                  <a:rPr lang="en-GB" altLang="el-GR" sz="800" dirty="0" err="1">
                    <a:solidFill>
                      <a:srgbClr val="000000"/>
                    </a:solidFill>
                    <a:latin typeface="Mistral" panose="03090702030407020403" pitchFamily="66" charset="0"/>
                  </a:rPr>
                  <a:t>svmsdm</a:t>
                </a:r>
                <a:r>
                  <a:rPr lang="en-GB" altLang="el-GR" sz="800" dirty="0">
                    <a:solidFill>
                      <a:srgbClr val="000000"/>
                    </a:solidFill>
                    <a:latin typeface="Mistral" panose="03090702030407020403" pitchFamily="66" charset="0"/>
                  </a:rPr>
                  <a:t> v </a:t>
                </a:r>
                <a:r>
                  <a:rPr lang="en-GB" altLang="el-GR" sz="800" dirty="0" err="1">
                    <a:solidFill>
                      <a:srgbClr val="000000"/>
                    </a:solidFill>
                    <a:latin typeface="Mistral" panose="03090702030407020403" pitchFamily="66" charset="0"/>
                  </a:rPr>
                  <a:t>sdv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sd,vm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lmvlkevv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lkdvm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nvdskvs</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dkvkdsv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cmlcalcmmc</a:t>
                </a:r>
                <a:endParaRPr lang="el-GR" altLang="el-GR" sz="800" dirty="0">
                  <a:solidFill>
                    <a:srgbClr val="000000"/>
                  </a:solidFill>
                  <a:latin typeface="Mistral" panose="03090702030407020403" pitchFamily="66" charset="0"/>
                </a:endParaRPr>
              </a:p>
              <a:p>
                <a:pPr>
                  <a:spcBef>
                    <a:spcPct val="50000"/>
                  </a:spcBef>
                </a:pPr>
                <a:r>
                  <a:rPr lang="en-GB" altLang="el-GR" sz="800" dirty="0" err="1">
                    <a:solidFill>
                      <a:srgbClr val="000000"/>
                    </a:solidFill>
                    <a:latin typeface="Mistral" panose="03090702030407020403" pitchFamily="66" charset="0"/>
                  </a:rPr>
                  <a:t>svmsdm</a:t>
                </a:r>
                <a:r>
                  <a:rPr lang="en-GB" altLang="el-GR" sz="800" dirty="0">
                    <a:solidFill>
                      <a:srgbClr val="000000"/>
                    </a:solidFill>
                    <a:latin typeface="Mistral" panose="03090702030407020403" pitchFamily="66" charset="0"/>
                  </a:rPr>
                  <a:t> v </a:t>
                </a:r>
                <a:r>
                  <a:rPr lang="en-GB" altLang="el-GR" sz="800" dirty="0" err="1">
                    <a:solidFill>
                      <a:srgbClr val="000000"/>
                    </a:solidFill>
                    <a:latin typeface="Mistral" panose="03090702030407020403" pitchFamily="66" charset="0"/>
                  </a:rPr>
                  <a:t>sdv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sd,vm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lmvlkevv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lkdvm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nvdskvs</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dkvkdsv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cmlcalcmmc</a:t>
                </a:r>
                <a:endParaRPr lang="el-GR" altLang="el-GR" sz="800" dirty="0">
                  <a:solidFill>
                    <a:srgbClr val="000000"/>
                  </a:solidFill>
                  <a:latin typeface="Mistral" panose="03090702030407020403" pitchFamily="66" charset="0"/>
                </a:endParaRPr>
              </a:p>
              <a:p>
                <a:pPr eaLnBrk="1" hangingPunct="1">
                  <a:spcBef>
                    <a:spcPct val="50000"/>
                  </a:spcBef>
                </a:pPr>
                <a:r>
                  <a:rPr lang="en-GB" altLang="el-GR" sz="1050" b="1" dirty="0">
                    <a:solidFill>
                      <a:srgbClr val="000000"/>
                    </a:solidFill>
                  </a:rPr>
                  <a:t>12.  </a:t>
                </a:r>
                <a:r>
                  <a:rPr lang="en-GB" altLang="el-GR" sz="800" i="1" dirty="0" err="1">
                    <a:solidFill>
                      <a:srgbClr val="000000"/>
                    </a:solidFill>
                  </a:rPr>
                  <a:t>Cklnkkkec</a:t>
                </a:r>
                <a:r>
                  <a:rPr lang="en-GB" altLang="el-GR" sz="800" i="1" dirty="0">
                    <a:solidFill>
                      <a:srgbClr val="000000"/>
                    </a:solidFill>
                  </a:rPr>
                  <a:t> </a:t>
                </a:r>
                <a:r>
                  <a:rPr lang="en-GB" altLang="el-GR" sz="800" i="1" dirty="0" err="1">
                    <a:solidFill>
                      <a:srgbClr val="000000"/>
                    </a:solidFill>
                  </a:rPr>
                  <a:t>fkkenevknvmkefn</a:t>
                </a:r>
                <a:r>
                  <a:rPr lang="en-GB" altLang="el-GR" sz="800" i="1" dirty="0">
                    <a:solidFill>
                      <a:srgbClr val="000000"/>
                    </a:solidFill>
                  </a:rPr>
                  <a:t> </a:t>
                </a:r>
                <a:r>
                  <a:rPr lang="en-GB" altLang="el-GR" sz="800" i="1" dirty="0" err="1">
                    <a:solidFill>
                      <a:srgbClr val="000000"/>
                    </a:solidFill>
                  </a:rPr>
                  <a:t>kenvnekwnvkwnvknkvnw</a:t>
                </a:r>
                <a:r>
                  <a:rPr lang="en-GB" altLang="el-GR" sz="800" i="1" dirty="0">
                    <a:solidFill>
                      <a:srgbClr val="000000"/>
                    </a:solidFill>
                  </a:rPr>
                  <a:t> </a:t>
                </a:r>
                <a:r>
                  <a:rPr lang="en-GB" altLang="el-GR" sz="800" i="1" dirty="0" err="1">
                    <a:solidFill>
                      <a:srgbClr val="000000"/>
                    </a:solidFill>
                  </a:rPr>
                  <a:t>kvnkv</a:t>
                </a:r>
                <a:r>
                  <a:rPr lang="en-GB" altLang="el-GR" sz="800" i="1" dirty="0">
                    <a:solidFill>
                      <a:srgbClr val="000000"/>
                    </a:solidFill>
                  </a:rPr>
                  <a:t> </a:t>
                </a:r>
                <a:r>
                  <a:rPr lang="en-GB" altLang="el-GR" sz="800" i="1" dirty="0" err="1">
                    <a:solidFill>
                      <a:srgbClr val="000000"/>
                    </a:solidFill>
                  </a:rPr>
                  <a:t>nkwnvknklnvknke</a:t>
                </a:r>
                <a:r>
                  <a:rPr lang="en-GB" altLang="el-GR" sz="800" i="1" dirty="0">
                    <a:solidFill>
                      <a:srgbClr val="000000"/>
                    </a:solidFill>
                  </a:rPr>
                  <a:t> </a:t>
                </a:r>
                <a:r>
                  <a:rPr lang="en-GB" altLang="el-GR" sz="800" i="1" dirty="0" err="1">
                    <a:solidFill>
                      <a:srgbClr val="000000"/>
                    </a:solidFill>
                  </a:rPr>
                  <a:t>wnvkwnvkvnv</a:t>
                </a:r>
                <a:r>
                  <a:rPr lang="en-GB" altLang="el-GR" sz="800" i="1" dirty="0">
                    <a:solidFill>
                      <a:srgbClr val="000000"/>
                    </a:solidFill>
                  </a:rPr>
                  <a:t> </a:t>
                </a:r>
                <a:r>
                  <a:rPr lang="en-GB" altLang="el-GR" sz="800" i="1" dirty="0" err="1">
                    <a:solidFill>
                      <a:srgbClr val="000000"/>
                    </a:solidFill>
                  </a:rPr>
                  <a:t>nnmjkojjsacmlasml;dsm</a:t>
                </a:r>
                <a:r>
                  <a:rPr lang="en-GB" altLang="el-GR" sz="800" i="1" dirty="0">
                    <a:solidFill>
                      <a:srgbClr val="000000"/>
                    </a:solidFill>
                  </a:rPr>
                  <a:t> </a:t>
                </a:r>
                <a:r>
                  <a:rPr lang="en-GB" altLang="el-GR" sz="800" i="1" dirty="0" err="1">
                    <a:solidFill>
                      <a:srgbClr val="000000"/>
                    </a:solidFill>
                  </a:rPr>
                  <a:t>vldv</a:t>
                </a:r>
                <a:r>
                  <a:rPr lang="en-GB" altLang="el-GR" sz="800" i="1" dirty="0">
                    <a:solidFill>
                      <a:srgbClr val="000000"/>
                    </a:solidFill>
                  </a:rPr>
                  <a:t> </a:t>
                </a:r>
                <a:r>
                  <a:rPr lang="en-GB" altLang="el-GR" sz="800" i="1" dirty="0" err="1">
                    <a:solidFill>
                      <a:srgbClr val="000000"/>
                    </a:solidFill>
                  </a:rPr>
                  <a:t>msldsmvldsmvml;ds</a:t>
                </a:r>
                <a:r>
                  <a:rPr lang="en-GB" altLang="el-GR" sz="800" i="1" dirty="0">
                    <a:solidFill>
                      <a:srgbClr val="000000"/>
                    </a:solidFill>
                  </a:rPr>
                  <a:t> </a:t>
                </a:r>
                <a:r>
                  <a:rPr lang="en-GB" altLang="el-GR" sz="800" i="1" dirty="0" err="1">
                    <a:solidFill>
                      <a:srgbClr val="000000"/>
                    </a:solidFill>
                  </a:rPr>
                  <a:t>mvldmldsmvlmds</a:t>
                </a:r>
                <a:endParaRPr lang="en-GB" altLang="el-GR" sz="800" i="1" dirty="0">
                  <a:solidFill>
                    <a:srgbClr val="000000"/>
                  </a:solidFill>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latin typeface="Calibri" panose="020F0502020204030204" pitchFamily="34" charset="0"/>
                </a:endParaRPr>
              </a:p>
              <a:p>
                <a:pPr eaLnBrk="1" hangingPunct="1">
                  <a:spcBef>
                    <a:spcPct val="50000"/>
                  </a:spcBef>
                </a:pPr>
                <a:endParaRPr lang="en-GB" altLang="el-GR" sz="400" b="1" dirty="0">
                  <a:latin typeface="Calibri" panose="020F0502020204030204" pitchFamily="34" charset="0"/>
                </a:endParaRPr>
              </a:p>
              <a:p>
                <a:pPr eaLnBrk="1" hangingPunct="1">
                  <a:spcBef>
                    <a:spcPct val="50000"/>
                  </a:spcBef>
                </a:pPr>
                <a:endParaRPr lang="el-GR" altLang="el-GR" sz="400" b="1" dirty="0">
                  <a:latin typeface="Calibri" panose="020F0502020204030204" pitchFamily="34" charset="0"/>
                </a:endParaRPr>
              </a:p>
            </p:txBody>
          </p:sp>
        </p:grpSp>
        <p:sp>
          <p:nvSpPr>
            <p:cNvPr id="4" name="Line 25">
              <a:extLst>
                <a:ext uri="{FF2B5EF4-FFF2-40B4-BE49-F238E27FC236}">
                  <a16:creationId xmlns:a16="http://schemas.microsoft.com/office/drawing/2014/main" id="{531B9D57-B046-260F-962B-BFA35148498B}"/>
                </a:ext>
              </a:extLst>
            </p:cNvPr>
            <p:cNvSpPr>
              <a:spLocks noChangeShapeType="1"/>
            </p:cNvSpPr>
            <p:nvPr/>
          </p:nvSpPr>
          <p:spPr bwMode="auto">
            <a:xfrm flipV="1">
              <a:off x="3225674" y="3395612"/>
              <a:ext cx="1844281" cy="550330"/>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Line 26">
              <a:extLst>
                <a:ext uri="{FF2B5EF4-FFF2-40B4-BE49-F238E27FC236}">
                  <a16:creationId xmlns:a16="http://schemas.microsoft.com/office/drawing/2014/main" id="{6560B3D9-5956-2752-B0A6-D631E6CCACC5}"/>
                </a:ext>
              </a:extLst>
            </p:cNvPr>
            <p:cNvSpPr>
              <a:spLocks noChangeShapeType="1"/>
            </p:cNvSpPr>
            <p:nvPr/>
          </p:nvSpPr>
          <p:spPr bwMode="auto">
            <a:xfrm flipV="1">
              <a:off x="6722797" y="2098187"/>
              <a:ext cx="1454705" cy="359262"/>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Line 36">
              <a:extLst>
                <a:ext uri="{FF2B5EF4-FFF2-40B4-BE49-F238E27FC236}">
                  <a16:creationId xmlns:a16="http://schemas.microsoft.com/office/drawing/2014/main" id="{090E1463-1797-615C-E9A0-697C2B7A50E3}"/>
                </a:ext>
              </a:extLst>
            </p:cNvPr>
            <p:cNvSpPr>
              <a:spLocks noChangeShapeType="1"/>
            </p:cNvSpPr>
            <p:nvPr/>
          </p:nvSpPr>
          <p:spPr bwMode="auto">
            <a:xfrm flipV="1">
              <a:off x="3348184" y="2571012"/>
              <a:ext cx="1472364" cy="328876"/>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Freeform 38">
              <a:extLst>
                <a:ext uri="{FF2B5EF4-FFF2-40B4-BE49-F238E27FC236}">
                  <a16:creationId xmlns:a16="http://schemas.microsoft.com/office/drawing/2014/main" id="{1430FB9D-1371-23B7-6B8A-CE8EF1AF33CE}"/>
                </a:ext>
              </a:extLst>
            </p:cNvPr>
            <p:cNvSpPr>
              <a:spLocks noChangeAspect="1"/>
            </p:cNvSpPr>
            <p:nvPr/>
          </p:nvSpPr>
          <p:spPr bwMode="auto">
            <a:xfrm>
              <a:off x="7857074" y="3891482"/>
              <a:ext cx="640856" cy="279221"/>
            </a:xfrm>
            <a:custGeom>
              <a:avLst/>
              <a:gdLst>
                <a:gd name="T0" fmla="*/ 2147483646 w 1928"/>
                <a:gd name="T1" fmla="*/ 2147483646 h 840"/>
                <a:gd name="T2" fmla="*/ 2147483646 w 1928"/>
                <a:gd name="T3" fmla="*/ 2147483646 h 840"/>
                <a:gd name="T4" fmla="*/ 2147483646 w 1928"/>
                <a:gd name="T5" fmla="*/ 2147483646 h 840"/>
                <a:gd name="T6" fmla="*/ 2147483646 w 1928"/>
                <a:gd name="T7" fmla="*/ 2147483646 h 840"/>
                <a:gd name="T8" fmla="*/ 2147483646 w 1928"/>
                <a:gd name="T9" fmla="*/ 2147483646 h 840"/>
                <a:gd name="T10" fmla="*/ 2147483646 w 1928"/>
                <a:gd name="T11" fmla="*/ 2147483646 h 840"/>
                <a:gd name="T12" fmla="*/ 2147483646 w 1928"/>
                <a:gd name="T13" fmla="*/ 2147483646 h 840"/>
                <a:gd name="T14" fmla="*/ 2147483646 w 1928"/>
                <a:gd name="T15" fmla="*/ 2147483646 h 840"/>
                <a:gd name="T16" fmla="*/ 2147483646 w 1928"/>
                <a:gd name="T17" fmla="*/ 2147483646 h 840"/>
                <a:gd name="T18" fmla="*/ 2147483646 w 1928"/>
                <a:gd name="T19" fmla="*/ 2147483646 h 840"/>
                <a:gd name="T20" fmla="*/ 2147483646 w 1928"/>
                <a:gd name="T21" fmla="*/ 2147483646 h 840"/>
                <a:gd name="T22" fmla="*/ 2147483646 w 1928"/>
                <a:gd name="T23" fmla="*/ 2147483646 h 840"/>
                <a:gd name="T24" fmla="*/ 2147483646 w 1928"/>
                <a:gd name="T25" fmla="*/ 2147483646 h 840"/>
                <a:gd name="T26" fmla="*/ 2147483646 w 1928"/>
                <a:gd name="T27" fmla="*/ 2147483646 h 840"/>
                <a:gd name="T28" fmla="*/ 2147483646 w 1928"/>
                <a:gd name="T29" fmla="*/ 2147483646 h 840"/>
                <a:gd name="T30" fmla="*/ 2147483646 w 1928"/>
                <a:gd name="T31" fmla="*/ 2147483646 h 840"/>
                <a:gd name="T32" fmla="*/ 2147483646 w 1928"/>
                <a:gd name="T33" fmla="*/ 2147483646 h 840"/>
                <a:gd name="T34" fmla="*/ 2147483646 w 1928"/>
                <a:gd name="T35" fmla="*/ 2147483646 h 840"/>
                <a:gd name="T36" fmla="*/ 2147483646 w 1928"/>
                <a:gd name="T37" fmla="*/ 2147483646 h 840"/>
                <a:gd name="T38" fmla="*/ 2147483646 w 1928"/>
                <a:gd name="T39" fmla="*/ 2147483646 h 840"/>
                <a:gd name="T40" fmla="*/ 2147483646 w 1928"/>
                <a:gd name="T41" fmla="*/ 2147483646 h 840"/>
                <a:gd name="T42" fmla="*/ 2147483646 w 1928"/>
                <a:gd name="T43" fmla="*/ 2147483646 h 840"/>
                <a:gd name="T44" fmla="*/ 2147483646 w 1928"/>
                <a:gd name="T45" fmla="*/ 2147483646 h 840"/>
                <a:gd name="T46" fmla="*/ 2147483646 w 1928"/>
                <a:gd name="T47" fmla="*/ 2147483646 h 840"/>
                <a:gd name="T48" fmla="*/ 2147483646 w 1928"/>
                <a:gd name="T49" fmla="*/ 2147483646 h 840"/>
                <a:gd name="T50" fmla="*/ 2147483646 w 1928"/>
                <a:gd name="T51" fmla="*/ 2147483646 h 840"/>
                <a:gd name="T52" fmla="*/ 2147483646 w 1928"/>
                <a:gd name="T53" fmla="*/ 2147483646 h 840"/>
                <a:gd name="T54" fmla="*/ 2147483646 w 1928"/>
                <a:gd name="T55" fmla="*/ 2147483646 h 840"/>
                <a:gd name="T56" fmla="*/ 2147483646 w 1928"/>
                <a:gd name="T57" fmla="*/ 2147483646 h 840"/>
                <a:gd name="T58" fmla="*/ 2147483646 w 1928"/>
                <a:gd name="T59" fmla="*/ 2147483646 h 840"/>
                <a:gd name="T60" fmla="*/ 2147483646 w 1928"/>
                <a:gd name="T61" fmla="*/ 2147483646 h 840"/>
                <a:gd name="T62" fmla="*/ 2147483646 w 1928"/>
                <a:gd name="T63" fmla="*/ 2147483646 h 840"/>
                <a:gd name="T64" fmla="*/ 2147483646 w 1928"/>
                <a:gd name="T65" fmla="*/ 0 h 840"/>
                <a:gd name="T66" fmla="*/ 2147483646 w 1928"/>
                <a:gd name="T67" fmla="*/ 2147483646 h 840"/>
                <a:gd name="T68" fmla="*/ 2147483646 w 1928"/>
                <a:gd name="T69" fmla="*/ 2147483646 h 840"/>
                <a:gd name="T70" fmla="*/ 2147483646 w 1928"/>
                <a:gd name="T71" fmla="*/ 2147483646 h 840"/>
                <a:gd name="T72" fmla="*/ 2147483646 w 1928"/>
                <a:gd name="T73" fmla="*/ 2147483646 h 840"/>
                <a:gd name="T74" fmla="*/ 2147483646 w 1928"/>
                <a:gd name="T75" fmla="*/ 2147483646 h 84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928"/>
                <a:gd name="T115" fmla="*/ 0 h 840"/>
                <a:gd name="T116" fmla="*/ 1928 w 1928"/>
                <a:gd name="T117" fmla="*/ 840 h 84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928" h="840">
                  <a:moveTo>
                    <a:pt x="1173" y="96"/>
                  </a:moveTo>
                  <a:cubicBezTo>
                    <a:pt x="1146" y="119"/>
                    <a:pt x="1123" y="142"/>
                    <a:pt x="1090" y="154"/>
                  </a:cubicBezTo>
                  <a:cubicBezTo>
                    <a:pt x="975" y="253"/>
                    <a:pt x="829" y="291"/>
                    <a:pt x="693" y="352"/>
                  </a:cubicBezTo>
                  <a:cubicBezTo>
                    <a:pt x="588" y="399"/>
                    <a:pt x="477" y="449"/>
                    <a:pt x="373" y="499"/>
                  </a:cubicBezTo>
                  <a:cubicBezTo>
                    <a:pt x="350" y="510"/>
                    <a:pt x="332" y="528"/>
                    <a:pt x="309" y="538"/>
                  </a:cubicBezTo>
                  <a:cubicBezTo>
                    <a:pt x="262" y="559"/>
                    <a:pt x="204" y="568"/>
                    <a:pt x="155" y="582"/>
                  </a:cubicBezTo>
                  <a:cubicBezTo>
                    <a:pt x="108" y="596"/>
                    <a:pt x="93" y="602"/>
                    <a:pt x="53" y="627"/>
                  </a:cubicBezTo>
                  <a:cubicBezTo>
                    <a:pt x="40" y="635"/>
                    <a:pt x="0" y="655"/>
                    <a:pt x="15" y="653"/>
                  </a:cubicBezTo>
                  <a:cubicBezTo>
                    <a:pt x="34" y="651"/>
                    <a:pt x="72" y="646"/>
                    <a:pt x="72" y="646"/>
                  </a:cubicBezTo>
                  <a:cubicBezTo>
                    <a:pt x="310" y="538"/>
                    <a:pt x="391" y="557"/>
                    <a:pt x="674" y="550"/>
                  </a:cubicBezTo>
                  <a:cubicBezTo>
                    <a:pt x="773" y="541"/>
                    <a:pt x="869" y="526"/>
                    <a:pt x="968" y="518"/>
                  </a:cubicBezTo>
                  <a:cubicBezTo>
                    <a:pt x="908" y="578"/>
                    <a:pt x="875" y="587"/>
                    <a:pt x="789" y="608"/>
                  </a:cubicBezTo>
                  <a:cubicBezTo>
                    <a:pt x="765" y="622"/>
                    <a:pt x="744" y="642"/>
                    <a:pt x="719" y="653"/>
                  </a:cubicBezTo>
                  <a:cubicBezTo>
                    <a:pt x="709" y="657"/>
                    <a:pt x="678" y="664"/>
                    <a:pt x="687" y="659"/>
                  </a:cubicBezTo>
                  <a:cubicBezTo>
                    <a:pt x="710" y="645"/>
                    <a:pt x="758" y="643"/>
                    <a:pt x="783" y="640"/>
                  </a:cubicBezTo>
                  <a:cubicBezTo>
                    <a:pt x="798" y="616"/>
                    <a:pt x="804" y="590"/>
                    <a:pt x="815" y="563"/>
                  </a:cubicBezTo>
                  <a:cubicBezTo>
                    <a:pt x="807" y="415"/>
                    <a:pt x="818" y="208"/>
                    <a:pt x="763" y="58"/>
                  </a:cubicBezTo>
                  <a:cubicBezTo>
                    <a:pt x="772" y="182"/>
                    <a:pt x="791" y="301"/>
                    <a:pt x="815" y="422"/>
                  </a:cubicBezTo>
                  <a:cubicBezTo>
                    <a:pt x="821" y="531"/>
                    <a:pt x="919" y="818"/>
                    <a:pt x="834" y="749"/>
                  </a:cubicBezTo>
                  <a:cubicBezTo>
                    <a:pt x="823" y="740"/>
                    <a:pt x="816" y="725"/>
                    <a:pt x="802" y="723"/>
                  </a:cubicBezTo>
                  <a:cubicBezTo>
                    <a:pt x="719" y="714"/>
                    <a:pt x="635" y="719"/>
                    <a:pt x="552" y="717"/>
                  </a:cubicBezTo>
                  <a:cubicBezTo>
                    <a:pt x="484" y="720"/>
                    <a:pt x="409" y="734"/>
                    <a:pt x="341" y="723"/>
                  </a:cubicBezTo>
                  <a:cubicBezTo>
                    <a:pt x="695" y="675"/>
                    <a:pt x="1039" y="595"/>
                    <a:pt x="1397" y="570"/>
                  </a:cubicBezTo>
                  <a:cubicBezTo>
                    <a:pt x="1730" y="470"/>
                    <a:pt x="1412" y="570"/>
                    <a:pt x="1736" y="454"/>
                  </a:cubicBezTo>
                  <a:cubicBezTo>
                    <a:pt x="1877" y="403"/>
                    <a:pt x="1928" y="406"/>
                    <a:pt x="1794" y="416"/>
                  </a:cubicBezTo>
                  <a:cubicBezTo>
                    <a:pt x="1783" y="418"/>
                    <a:pt x="1773" y="422"/>
                    <a:pt x="1762" y="422"/>
                  </a:cubicBezTo>
                  <a:cubicBezTo>
                    <a:pt x="1755" y="422"/>
                    <a:pt x="1750" y="415"/>
                    <a:pt x="1743" y="416"/>
                  </a:cubicBezTo>
                  <a:cubicBezTo>
                    <a:pt x="1729" y="418"/>
                    <a:pt x="1717" y="426"/>
                    <a:pt x="1704" y="429"/>
                  </a:cubicBezTo>
                  <a:cubicBezTo>
                    <a:pt x="1622" y="445"/>
                    <a:pt x="1572" y="444"/>
                    <a:pt x="1487" y="448"/>
                  </a:cubicBezTo>
                  <a:cubicBezTo>
                    <a:pt x="1386" y="481"/>
                    <a:pt x="1278" y="454"/>
                    <a:pt x="1173" y="448"/>
                  </a:cubicBezTo>
                  <a:cubicBezTo>
                    <a:pt x="1012" y="414"/>
                    <a:pt x="850" y="393"/>
                    <a:pt x="687" y="378"/>
                  </a:cubicBezTo>
                  <a:cubicBezTo>
                    <a:pt x="646" y="351"/>
                    <a:pt x="665" y="296"/>
                    <a:pt x="655" y="397"/>
                  </a:cubicBezTo>
                  <a:cubicBezTo>
                    <a:pt x="633" y="263"/>
                    <a:pt x="606" y="130"/>
                    <a:pt x="565" y="0"/>
                  </a:cubicBezTo>
                  <a:cubicBezTo>
                    <a:pt x="556" y="118"/>
                    <a:pt x="594" y="224"/>
                    <a:pt x="610" y="339"/>
                  </a:cubicBezTo>
                  <a:cubicBezTo>
                    <a:pt x="627" y="467"/>
                    <a:pt x="634" y="597"/>
                    <a:pt x="680" y="717"/>
                  </a:cubicBezTo>
                  <a:cubicBezTo>
                    <a:pt x="690" y="780"/>
                    <a:pt x="682" y="748"/>
                    <a:pt x="706" y="813"/>
                  </a:cubicBezTo>
                  <a:cubicBezTo>
                    <a:pt x="709" y="820"/>
                    <a:pt x="718" y="840"/>
                    <a:pt x="719" y="832"/>
                  </a:cubicBezTo>
                  <a:cubicBezTo>
                    <a:pt x="724" y="798"/>
                    <a:pt x="719" y="764"/>
                    <a:pt x="719" y="730"/>
                  </a:cubicBezTo>
                </a:path>
              </a:pathLst>
            </a:custGeom>
            <a:noFill/>
            <a:ln w="95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AutoShape 39">
              <a:extLst>
                <a:ext uri="{FF2B5EF4-FFF2-40B4-BE49-F238E27FC236}">
                  <a16:creationId xmlns:a16="http://schemas.microsoft.com/office/drawing/2014/main" id="{81D11FA2-21CF-C96F-9F32-8729ED656918}"/>
                </a:ext>
              </a:extLst>
            </p:cNvPr>
            <p:cNvSpPr>
              <a:spLocks noChangeArrowheads="1"/>
            </p:cNvSpPr>
            <p:nvPr/>
          </p:nvSpPr>
          <p:spPr bwMode="auto">
            <a:xfrm>
              <a:off x="6148516" y="4214941"/>
              <a:ext cx="1434754" cy="331387"/>
            </a:xfrm>
            <a:prstGeom prst="wedgeRoundRectCallout">
              <a:avLst>
                <a:gd name="adj1" fmla="val 67718"/>
                <a:gd name="adj2" fmla="val -100192"/>
                <a:gd name="adj3" fmla="val 16667"/>
              </a:avLst>
            </a:prstGeom>
            <a:solidFill>
              <a:srgbClr val="FFFFFF"/>
            </a:solidFill>
            <a:ln w="9525">
              <a:solidFill>
                <a:srgbClr val="000000"/>
              </a:solidFill>
              <a:miter lim="800000"/>
              <a:headEnd/>
              <a:tailEnd/>
            </a:ln>
          </p:spPr>
          <p:txBody>
            <a:bodyPr/>
            <a:lstStyle/>
            <a:p>
              <a:pPr eaLnBrk="1" fontAlgn="auto" hangingPunct="1">
                <a:spcBef>
                  <a:spcPts val="0"/>
                </a:spcBef>
                <a:spcAft>
                  <a:spcPts val="0"/>
                </a:spcAft>
                <a:defRPr/>
              </a:pPr>
              <a:r>
                <a:rPr lang="el-GR" sz="1600" b="1" dirty="0">
                  <a:solidFill>
                    <a:srgbClr val="0070C0"/>
                  </a:solidFill>
                  <a:effectLst>
                    <a:outerShdw blurRad="38100" dist="38100" dir="2700000" algn="tl">
                      <a:srgbClr val="000000">
                        <a:alpha val="43137"/>
                      </a:srgbClr>
                    </a:outerShdw>
                  </a:effectLst>
                  <a:latin typeface="+mn-lt"/>
                  <a:cs typeface="+mn-cs"/>
                </a:rPr>
                <a:t>Μονογραφή</a:t>
              </a:r>
            </a:p>
          </p:txBody>
        </p:sp>
      </p:grpSp>
      <p:sp>
        <p:nvSpPr>
          <p:cNvPr id="19" name="Freeform 38">
            <a:extLst>
              <a:ext uri="{FF2B5EF4-FFF2-40B4-BE49-F238E27FC236}">
                <a16:creationId xmlns:a16="http://schemas.microsoft.com/office/drawing/2014/main" id="{B96461D9-1D50-4EDC-BD4E-D82F7FA0AFCA}"/>
              </a:ext>
            </a:extLst>
          </p:cNvPr>
          <p:cNvSpPr>
            <a:spLocks noChangeAspect="1"/>
          </p:cNvSpPr>
          <p:nvPr/>
        </p:nvSpPr>
        <p:spPr bwMode="auto">
          <a:xfrm>
            <a:off x="8126739" y="5058068"/>
            <a:ext cx="495680" cy="228594"/>
          </a:xfrm>
          <a:custGeom>
            <a:avLst/>
            <a:gdLst>
              <a:gd name="T0" fmla="*/ 2147483646 w 1928"/>
              <a:gd name="T1" fmla="*/ 2147483646 h 840"/>
              <a:gd name="T2" fmla="*/ 2147483646 w 1928"/>
              <a:gd name="T3" fmla="*/ 2147483646 h 840"/>
              <a:gd name="T4" fmla="*/ 2147483646 w 1928"/>
              <a:gd name="T5" fmla="*/ 2147483646 h 840"/>
              <a:gd name="T6" fmla="*/ 2147483646 w 1928"/>
              <a:gd name="T7" fmla="*/ 2147483646 h 840"/>
              <a:gd name="T8" fmla="*/ 2147483646 w 1928"/>
              <a:gd name="T9" fmla="*/ 2147483646 h 840"/>
              <a:gd name="T10" fmla="*/ 2147483646 w 1928"/>
              <a:gd name="T11" fmla="*/ 2147483646 h 840"/>
              <a:gd name="T12" fmla="*/ 2147483646 w 1928"/>
              <a:gd name="T13" fmla="*/ 2147483646 h 840"/>
              <a:gd name="T14" fmla="*/ 2147483646 w 1928"/>
              <a:gd name="T15" fmla="*/ 2147483646 h 840"/>
              <a:gd name="T16" fmla="*/ 2147483646 w 1928"/>
              <a:gd name="T17" fmla="*/ 2147483646 h 840"/>
              <a:gd name="T18" fmla="*/ 2147483646 w 1928"/>
              <a:gd name="T19" fmla="*/ 2147483646 h 840"/>
              <a:gd name="T20" fmla="*/ 2147483646 w 1928"/>
              <a:gd name="T21" fmla="*/ 2147483646 h 840"/>
              <a:gd name="T22" fmla="*/ 2147483646 w 1928"/>
              <a:gd name="T23" fmla="*/ 2147483646 h 840"/>
              <a:gd name="T24" fmla="*/ 2147483646 w 1928"/>
              <a:gd name="T25" fmla="*/ 2147483646 h 840"/>
              <a:gd name="T26" fmla="*/ 2147483646 w 1928"/>
              <a:gd name="T27" fmla="*/ 2147483646 h 840"/>
              <a:gd name="T28" fmla="*/ 2147483646 w 1928"/>
              <a:gd name="T29" fmla="*/ 2147483646 h 840"/>
              <a:gd name="T30" fmla="*/ 2147483646 w 1928"/>
              <a:gd name="T31" fmla="*/ 2147483646 h 840"/>
              <a:gd name="T32" fmla="*/ 2147483646 w 1928"/>
              <a:gd name="T33" fmla="*/ 2147483646 h 840"/>
              <a:gd name="T34" fmla="*/ 2147483646 w 1928"/>
              <a:gd name="T35" fmla="*/ 2147483646 h 840"/>
              <a:gd name="T36" fmla="*/ 2147483646 w 1928"/>
              <a:gd name="T37" fmla="*/ 2147483646 h 840"/>
              <a:gd name="T38" fmla="*/ 2147483646 w 1928"/>
              <a:gd name="T39" fmla="*/ 2147483646 h 840"/>
              <a:gd name="T40" fmla="*/ 2147483646 w 1928"/>
              <a:gd name="T41" fmla="*/ 2147483646 h 840"/>
              <a:gd name="T42" fmla="*/ 2147483646 w 1928"/>
              <a:gd name="T43" fmla="*/ 2147483646 h 840"/>
              <a:gd name="T44" fmla="*/ 2147483646 w 1928"/>
              <a:gd name="T45" fmla="*/ 2147483646 h 840"/>
              <a:gd name="T46" fmla="*/ 2147483646 w 1928"/>
              <a:gd name="T47" fmla="*/ 2147483646 h 840"/>
              <a:gd name="T48" fmla="*/ 2147483646 w 1928"/>
              <a:gd name="T49" fmla="*/ 2147483646 h 840"/>
              <a:gd name="T50" fmla="*/ 2147483646 w 1928"/>
              <a:gd name="T51" fmla="*/ 2147483646 h 840"/>
              <a:gd name="T52" fmla="*/ 2147483646 w 1928"/>
              <a:gd name="T53" fmla="*/ 2147483646 h 840"/>
              <a:gd name="T54" fmla="*/ 2147483646 w 1928"/>
              <a:gd name="T55" fmla="*/ 2147483646 h 840"/>
              <a:gd name="T56" fmla="*/ 2147483646 w 1928"/>
              <a:gd name="T57" fmla="*/ 2147483646 h 840"/>
              <a:gd name="T58" fmla="*/ 2147483646 w 1928"/>
              <a:gd name="T59" fmla="*/ 2147483646 h 840"/>
              <a:gd name="T60" fmla="*/ 2147483646 w 1928"/>
              <a:gd name="T61" fmla="*/ 2147483646 h 840"/>
              <a:gd name="T62" fmla="*/ 2147483646 w 1928"/>
              <a:gd name="T63" fmla="*/ 2147483646 h 840"/>
              <a:gd name="T64" fmla="*/ 2147483646 w 1928"/>
              <a:gd name="T65" fmla="*/ 0 h 840"/>
              <a:gd name="T66" fmla="*/ 2147483646 w 1928"/>
              <a:gd name="T67" fmla="*/ 2147483646 h 840"/>
              <a:gd name="T68" fmla="*/ 2147483646 w 1928"/>
              <a:gd name="T69" fmla="*/ 2147483646 h 840"/>
              <a:gd name="T70" fmla="*/ 2147483646 w 1928"/>
              <a:gd name="T71" fmla="*/ 2147483646 h 840"/>
              <a:gd name="T72" fmla="*/ 2147483646 w 1928"/>
              <a:gd name="T73" fmla="*/ 2147483646 h 840"/>
              <a:gd name="T74" fmla="*/ 2147483646 w 1928"/>
              <a:gd name="T75" fmla="*/ 2147483646 h 84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928"/>
              <a:gd name="T115" fmla="*/ 0 h 840"/>
              <a:gd name="T116" fmla="*/ 1928 w 1928"/>
              <a:gd name="T117" fmla="*/ 840 h 84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928" h="840">
                <a:moveTo>
                  <a:pt x="1173" y="96"/>
                </a:moveTo>
                <a:cubicBezTo>
                  <a:pt x="1146" y="119"/>
                  <a:pt x="1123" y="142"/>
                  <a:pt x="1090" y="154"/>
                </a:cubicBezTo>
                <a:cubicBezTo>
                  <a:pt x="975" y="253"/>
                  <a:pt x="829" y="291"/>
                  <a:pt x="693" y="352"/>
                </a:cubicBezTo>
                <a:cubicBezTo>
                  <a:pt x="588" y="399"/>
                  <a:pt x="477" y="449"/>
                  <a:pt x="373" y="499"/>
                </a:cubicBezTo>
                <a:cubicBezTo>
                  <a:pt x="350" y="510"/>
                  <a:pt x="332" y="528"/>
                  <a:pt x="309" y="538"/>
                </a:cubicBezTo>
                <a:cubicBezTo>
                  <a:pt x="262" y="559"/>
                  <a:pt x="204" y="568"/>
                  <a:pt x="155" y="582"/>
                </a:cubicBezTo>
                <a:cubicBezTo>
                  <a:pt x="108" y="596"/>
                  <a:pt x="93" y="602"/>
                  <a:pt x="53" y="627"/>
                </a:cubicBezTo>
                <a:cubicBezTo>
                  <a:pt x="40" y="635"/>
                  <a:pt x="0" y="655"/>
                  <a:pt x="15" y="653"/>
                </a:cubicBezTo>
                <a:cubicBezTo>
                  <a:pt x="34" y="651"/>
                  <a:pt x="72" y="646"/>
                  <a:pt x="72" y="646"/>
                </a:cubicBezTo>
                <a:cubicBezTo>
                  <a:pt x="310" y="538"/>
                  <a:pt x="391" y="557"/>
                  <a:pt x="674" y="550"/>
                </a:cubicBezTo>
                <a:cubicBezTo>
                  <a:pt x="773" y="541"/>
                  <a:pt x="869" y="526"/>
                  <a:pt x="968" y="518"/>
                </a:cubicBezTo>
                <a:cubicBezTo>
                  <a:pt x="908" y="578"/>
                  <a:pt x="875" y="587"/>
                  <a:pt x="789" y="608"/>
                </a:cubicBezTo>
                <a:cubicBezTo>
                  <a:pt x="765" y="622"/>
                  <a:pt x="744" y="642"/>
                  <a:pt x="719" y="653"/>
                </a:cubicBezTo>
                <a:cubicBezTo>
                  <a:pt x="709" y="657"/>
                  <a:pt x="678" y="664"/>
                  <a:pt x="687" y="659"/>
                </a:cubicBezTo>
                <a:cubicBezTo>
                  <a:pt x="710" y="645"/>
                  <a:pt x="758" y="643"/>
                  <a:pt x="783" y="640"/>
                </a:cubicBezTo>
                <a:cubicBezTo>
                  <a:pt x="798" y="616"/>
                  <a:pt x="804" y="590"/>
                  <a:pt x="815" y="563"/>
                </a:cubicBezTo>
                <a:cubicBezTo>
                  <a:pt x="807" y="415"/>
                  <a:pt x="818" y="208"/>
                  <a:pt x="763" y="58"/>
                </a:cubicBezTo>
                <a:cubicBezTo>
                  <a:pt x="772" y="182"/>
                  <a:pt x="791" y="301"/>
                  <a:pt x="815" y="422"/>
                </a:cubicBezTo>
                <a:cubicBezTo>
                  <a:pt x="821" y="531"/>
                  <a:pt x="919" y="818"/>
                  <a:pt x="834" y="749"/>
                </a:cubicBezTo>
                <a:cubicBezTo>
                  <a:pt x="823" y="740"/>
                  <a:pt x="816" y="725"/>
                  <a:pt x="802" y="723"/>
                </a:cubicBezTo>
                <a:cubicBezTo>
                  <a:pt x="719" y="714"/>
                  <a:pt x="635" y="719"/>
                  <a:pt x="552" y="717"/>
                </a:cubicBezTo>
                <a:cubicBezTo>
                  <a:pt x="484" y="720"/>
                  <a:pt x="409" y="734"/>
                  <a:pt x="341" y="723"/>
                </a:cubicBezTo>
                <a:cubicBezTo>
                  <a:pt x="695" y="675"/>
                  <a:pt x="1039" y="595"/>
                  <a:pt x="1397" y="570"/>
                </a:cubicBezTo>
                <a:cubicBezTo>
                  <a:pt x="1730" y="470"/>
                  <a:pt x="1412" y="570"/>
                  <a:pt x="1736" y="454"/>
                </a:cubicBezTo>
                <a:cubicBezTo>
                  <a:pt x="1877" y="403"/>
                  <a:pt x="1928" y="406"/>
                  <a:pt x="1794" y="416"/>
                </a:cubicBezTo>
                <a:cubicBezTo>
                  <a:pt x="1783" y="418"/>
                  <a:pt x="1773" y="422"/>
                  <a:pt x="1762" y="422"/>
                </a:cubicBezTo>
                <a:cubicBezTo>
                  <a:pt x="1755" y="422"/>
                  <a:pt x="1750" y="415"/>
                  <a:pt x="1743" y="416"/>
                </a:cubicBezTo>
                <a:cubicBezTo>
                  <a:pt x="1729" y="418"/>
                  <a:pt x="1717" y="426"/>
                  <a:pt x="1704" y="429"/>
                </a:cubicBezTo>
                <a:cubicBezTo>
                  <a:pt x="1622" y="445"/>
                  <a:pt x="1572" y="444"/>
                  <a:pt x="1487" y="448"/>
                </a:cubicBezTo>
                <a:cubicBezTo>
                  <a:pt x="1386" y="481"/>
                  <a:pt x="1278" y="454"/>
                  <a:pt x="1173" y="448"/>
                </a:cubicBezTo>
                <a:cubicBezTo>
                  <a:pt x="1012" y="414"/>
                  <a:pt x="850" y="393"/>
                  <a:pt x="687" y="378"/>
                </a:cubicBezTo>
                <a:cubicBezTo>
                  <a:pt x="646" y="351"/>
                  <a:pt x="665" y="296"/>
                  <a:pt x="655" y="397"/>
                </a:cubicBezTo>
                <a:cubicBezTo>
                  <a:pt x="633" y="263"/>
                  <a:pt x="606" y="130"/>
                  <a:pt x="565" y="0"/>
                </a:cubicBezTo>
                <a:cubicBezTo>
                  <a:pt x="556" y="118"/>
                  <a:pt x="594" y="224"/>
                  <a:pt x="610" y="339"/>
                </a:cubicBezTo>
                <a:cubicBezTo>
                  <a:pt x="627" y="467"/>
                  <a:pt x="634" y="597"/>
                  <a:pt x="680" y="717"/>
                </a:cubicBezTo>
                <a:cubicBezTo>
                  <a:pt x="690" y="780"/>
                  <a:pt x="682" y="748"/>
                  <a:pt x="706" y="813"/>
                </a:cubicBezTo>
                <a:cubicBezTo>
                  <a:pt x="709" y="820"/>
                  <a:pt x="718" y="840"/>
                  <a:pt x="719" y="832"/>
                </a:cubicBezTo>
                <a:cubicBezTo>
                  <a:pt x="724" y="798"/>
                  <a:pt x="719" y="764"/>
                  <a:pt x="719" y="730"/>
                </a:cubicBezTo>
              </a:path>
            </a:pathLst>
          </a:custGeom>
          <a:noFill/>
          <a:ln w="95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extLst>
      <p:ext uri="{BB962C8B-B14F-4D97-AF65-F5344CB8AC3E}">
        <p14:creationId xmlns:p14="http://schemas.microsoft.com/office/powerpoint/2010/main" val="1529817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121699" y="33931"/>
            <a:ext cx="12408298"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a:t>
            </a:r>
          </a:p>
        </p:txBody>
      </p:sp>
      <p:sp>
        <p:nvSpPr>
          <p:cNvPr id="6" name="TextBox 5">
            <a:extLst>
              <a:ext uri="{FF2B5EF4-FFF2-40B4-BE49-F238E27FC236}">
                <a16:creationId xmlns:a16="http://schemas.microsoft.com/office/drawing/2014/main" id="{3B6990AB-7612-100B-1A9A-69B62C5E6CF9}"/>
              </a:ext>
            </a:extLst>
          </p:cNvPr>
          <p:cNvSpPr txBox="1"/>
          <p:nvPr/>
        </p:nvSpPr>
        <p:spPr>
          <a:xfrm>
            <a:off x="1310639" y="1083908"/>
            <a:ext cx="4510903" cy="3416320"/>
          </a:xfrm>
          <a:prstGeom prst="rect">
            <a:avLst/>
          </a:prstGeom>
          <a:noFill/>
        </p:spPr>
        <p:txBody>
          <a:bodyPr wrap="square">
            <a:spAutoFit/>
          </a:bodyPr>
          <a:lstStyle/>
          <a:p>
            <a:pPr marL="342900" indent="-342900" algn="just">
              <a:buFont typeface="Arial" panose="020B0604020202020204" pitchFamily="34" charset="0"/>
              <a:buChar char="•"/>
            </a:pPr>
            <a:r>
              <a:rPr lang="el-GR" dirty="0">
                <a:solidFill>
                  <a:schemeClr val="accent1">
                    <a:lumMod val="50000"/>
                  </a:schemeClr>
                </a:solidFill>
                <a:effectLst/>
                <a:latin typeface="Arial" panose="020B0604020202020204" pitchFamily="34" charset="0"/>
                <a:ea typeface="Times New Roman" panose="02020603050405020304" pitchFamily="18" charset="0"/>
              </a:rPr>
              <a:t>Μονογράφουν επίσης όλες τις σελίδες:</a:t>
            </a:r>
          </a:p>
          <a:p>
            <a:pPr marL="628650" lvl="1" indent="-171450" algn="just">
              <a:buFont typeface="Wingdings" panose="05000000000000000000" pitchFamily="2" charset="2"/>
              <a:buChar char="Ø"/>
            </a:pPr>
            <a:r>
              <a:rPr lang="el-GR" dirty="0">
                <a:solidFill>
                  <a:schemeClr val="accent1">
                    <a:lumMod val="50000"/>
                  </a:schemeClr>
                </a:solidFill>
                <a:effectLst/>
                <a:latin typeface="Arial" panose="020B0604020202020204" pitchFamily="34" charset="0"/>
                <a:ea typeface="Times New Roman" panose="02020603050405020304" pitchFamily="18" charset="0"/>
              </a:rPr>
              <a:t>Του δοκιμιού ακρόασης/κατανόησης κειμένου για τα μαθήματα των ξένων γλωσσών.</a:t>
            </a:r>
          </a:p>
          <a:p>
            <a:pPr marL="628650" lvl="1" indent="-171450" algn="just">
              <a:buFont typeface="Wingdings" panose="05000000000000000000" pitchFamily="2" charset="2"/>
              <a:buChar char="Ø"/>
            </a:pPr>
            <a:r>
              <a:rPr lang="el-GR" dirty="0">
                <a:solidFill>
                  <a:schemeClr val="accent1">
                    <a:lumMod val="50000"/>
                  </a:schemeClr>
                </a:solidFill>
                <a:effectLst/>
                <a:latin typeface="Arial" panose="020B0604020202020204" pitchFamily="34" charset="0"/>
                <a:ea typeface="Times New Roman" panose="02020603050405020304" pitchFamily="18" charset="0"/>
              </a:rPr>
              <a:t>Των δοκιμίων των μαθήματων της </a:t>
            </a:r>
            <a:r>
              <a:rPr lang="el-GR" dirty="0" err="1">
                <a:solidFill>
                  <a:schemeClr val="accent1">
                    <a:lumMod val="50000"/>
                  </a:schemeClr>
                </a:solidFill>
                <a:effectLst/>
                <a:latin typeface="Arial" panose="020B0604020202020204" pitchFamily="34" charset="0"/>
                <a:ea typeface="Times New Roman" panose="02020603050405020304" pitchFamily="18" charset="0"/>
              </a:rPr>
              <a:t>Α΄Λυκείου</a:t>
            </a:r>
            <a:r>
              <a:rPr lang="el-GR" dirty="0">
                <a:solidFill>
                  <a:schemeClr val="accent1">
                    <a:lumMod val="50000"/>
                  </a:schemeClr>
                </a:solidFill>
                <a:effectLst/>
                <a:latin typeface="Arial" panose="020B0604020202020204" pitchFamily="34" charset="0"/>
                <a:ea typeface="Times New Roman" panose="02020603050405020304" pitchFamily="18" charset="0"/>
              </a:rPr>
              <a:t>/</a:t>
            </a:r>
            <a:r>
              <a:rPr lang="el-GR" dirty="0" err="1">
                <a:solidFill>
                  <a:schemeClr val="accent1">
                    <a:lumMod val="50000"/>
                  </a:schemeClr>
                </a:solidFill>
                <a:effectLst/>
                <a:latin typeface="Arial" panose="020B0604020202020204" pitchFamily="34" charset="0"/>
                <a:ea typeface="Times New Roman" panose="02020603050405020304" pitchFamily="18" charset="0"/>
              </a:rPr>
              <a:t>ΤΕΣΕΚ</a:t>
            </a:r>
            <a:r>
              <a:rPr lang="el-GR" dirty="0">
                <a:solidFill>
                  <a:schemeClr val="accent1">
                    <a:lumMod val="50000"/>
                  </a:schemeClr>
                </a:solidFill>
                <a:effectLst/>
                <a:latin typeface="Arial" panose="020B0604020202020204" pitchFamily="34" charset="0"/>
                <a:ea typeface="Times New Roman" panose="02020603050405020304" pitchFamily="18" charset="0"/>
              </a:rPr>
              <a:t>: </a:t>
            </a:r>
          </a:p>
          <a:p>
            <a:pPr marL="1085850" lvl="2" indent="-171450" algn="just">
              <a:buFont typeface="Wingdings" panose="05000000000000000000" pitchFamily="2" charset="2"/>
              <a:buChar char="Ø"/>
            </a:pPr>
            <a:r>
              <a:rPr lang="el-GR" b="1" dirty="0">
                <a:solidFill>
                  <a:schemeClr val="accent1">
                    <a:lumMod val="50000"/>
                  </a:schemeClr>
                </a:solidFill>
                <a:effectLst/>
                <a:latin typeface="Arial" panose="020B0604020202020204" pitchFamily="34" charset="0"/>
                <a:ea typeface="Times New Roman" panose="02020603050405020304" pitchFamily="18" charset="0"/>
              </a:rPr>
              <a:t>Φυσικής (Προσ.), </a:t>
            </a:r>
          </a:p>
          <a:p>
            <a:pPr marL="1085850" lvl="2" indent="-171450" algn="just">
              <a:buFont typeface="Wingdings" panose="05000000000000000000" pitchFamily="2" charset="2"/>
              <a:buChar char="Ø"/>
            </a:pPr>
            <a:r>
              <a:rPr lang="el-GR" b="1" dirty="0">
                <a:solidFill>
                  <a:schemeClr val="accent1">
                    <a:lumMod val="50000"/>
                  </a:schemeClr>
                </a:solidFill>
                <a:effectLst/>
                <a:latin typeface="Arial" panose="020B0604020202020204" pitchFamily="34" charset="0"/>
                <a:ea typeface="Times New Roman" panose="02020603050405020304" pitchFamily="18" charset="0"/>
              </a:rPr>
              <a:t>Φυσικής </a:t>
            </a:r>
            <a:r>
              <a:rPr lang="el-GR" b="1" dirty="0" err="1">
                <a:solidFill>
                  <a:schemeClr val="accent1">
                    <a:lumMod val="50000"/>
                  </a:schemeClr>
                </a:solidFill>
                <a:effectLst/>
                <a:latin typeface="Arial" panose="020B0604020202020204" pitchFamily="34" charset="0"/>
                <a:ea typeface="Times New Roman" panose="02020603050405020304" pitchFamily="18" charset="0"/>
              </a:rPr>
              <a:t>2ωρο</a:t>
            </a:r>
            <a:r>
              <a:rPr lang="el-GR" b="1" dirty="0">
                <a:solidFill>
                  <a:schemeClr val="accent1">
                    <a:lumMod val="50000"/>
                  </a:schemeClr>
                </a:solidFill>
                <a:effectLst/>
                <a:latin typeface="Arial" panose="020B0604020202020204" pitchFamily="34" charset="0"/>
                <a:ea typeface="Times New Roman" panose="02020603050405020304" pitchFamily="18" charset="0"/>
              </a:rPr>
              <a:t> </a:t>
            </a:r>
            <a:r>
              <a:rPr lang="el-GR" b="1" dirty="0" err="1">
                <a:solidFill>
                  <a:schemeClr val="accent1">
                    <a:lumMod val="50000"/>
                  </a:schemeClr>
                </a:solidFill>
                <a:effectLst/>
                <a:latin typeface="Arial" panose="020B0604020202020204" pitchFamily="34" charset="0"/>
                <a:ea typeface="Times New Roman" panose="02020603050405020304" pitchFamily="18" charset="0"/>
              </a:rPr>
              <a:t>ΤΣ</a:t>
            </a:r>
            <a:r>
              <a:rPr lang="el-GR" b="1" dirty="0">
                <a:solidFill>
                  <a:schemeClr val="accent1">
                    <a:lumMod val="50000"/>
                  </a:schemeClr>
                </a:solidFill>
                <a:effectLst/>
                <a:latin typeface="Arial" panose="020B0604020202020204" pitchFamily="34" charset="0"/>
                <a:ea typeface="Times New Roman" panose="02020603050405020304" pitchFamily="18" charset="0"/>
              </a:rPr>
              <a:t>, </a:t>
            </a:r>
          </a:p>
          <a:p>
            <a:pPr marL="1085850" lvl="2" indent="-171450" algn="just">
              <a:buFont typeface="Wingdings" panose="05000000000000000000" pitchFamily="2" charset="2"/>
              <a:buChar char="Ø"/>
            </a:pPr>
            <a:r>
              <a:rPr lang="el-GR" b="1" dirty="0">
                <a:solidFill>
                  <a:schemeClr val="accent1">
                    <a:lumMod val="50000"/>
                  </a:schemeClr>
                </a:solidFill>
                <a:effectLst/>
                <a:latin typeface="Arial" panose="020B0604020202020204" pitchFamily="34" charset="0"/>
                <a:ea typeface="Times New Roman" panose="02020603050405020304" pitchFamily="18" charset="0"/>
              </a:rPr>
              <a:t>Χημείας – Βιολογίας, </a:t>
            </a:r>
          </a:p>
          <a:p>
            <a:pPr marL="1085850" lvl="2" indent="-171450" algn="just">
              <a:buFont typeface="Wingdings" panose="05000000000000000000" pitchFamily="2" charset="2"/>
              <a:buChar char="Ø"/>
            </a:pPr>
            <a:r>
              <a:rPr lang="el-GR" b="1" dirty="0">
                <a:solidFill>
                  <a:schemeClr val="accent1">
                    <a:lumMod val="50000"/>
                  </a:schemeClr>
                </a:solidFill>
                <a:effectLst/>
                <a:latin typeface="Arial" panose="020B0604020202020204" pitchFamily="34" charset="0"/>
                <a:ea typeface="Times New Roman" panose="02020603050405020304" pitchFamily="18" charset="0"/>
              </a:rPr>
              <a:t>Βιολογίας </a:t>
            </a:r>
            <a:r>
              <a:rPr lang="el-GR" b="1" dirty="0" err="1">
                <a:solidFill>
                  <a:schemeClr val="accent1">
                    <a:lumMod val="50000"/>
                  </a:schemeClr>
                </a:solidFill>
                <a:effectLst/>
                <a:latin typeface="Arial" panose="020B0604020202020204" pitchFamily="34" charset="0"/>
                <a:ea typeface="Times New Roman" panose="02020603050405020304" pitchFamily="18" charset="0"/>
              </a:rPr>
              <a:t>ΤΣ</a:t>
            </a:r>
            <a:r>
              <a:rPr lang="el-GR" b="1" dirty="0">
                <a:solidFill>
                  <a:schemeClr val="accent1">
                    <a:lumMod val="50000"/>
                  </a:schemeClr>
                </a:solidFill>
                <a:effectLst/>
                <a:latin typeface="Arial" panose="020B0604020202020204" pitchFamily="34" charset="0"/>
                <a:ea typeface="Times New Roman" panose="02020603050405020304" pitchFamily="18" charset="0"/>
              </a:rPr>
              <a:t>.</a:t>
            </a:r>
          </a:p>
          <a:p>
            <a:pPr marL="342900" indent="-342900" algn="just">
              <a:buFont typeface="Arial" panose="020B0604020202020204" pitchFamily="34" charset="0"/>
              <a:buChar char="•"/>
            </a:pPr>
            <a:r>
              <a:rPr lang="el-GR" dirty="0">
                <a:solidFill>
                  <a:schemeClr val="accent1">
                    <a:lumMod val="50000"/>
                  </a:schemeClr>
                </a:solidFill>
                <a:latin typeface="Arial" panose="020B0604020202020204" pitchFamily="34" charset="0"/>
                <a:ea typeface="Times New Roman" panose="02020603050405020304" pitchFamily="18" charset="0"/>
              </a:rPr>
              <a:t>Α</a:t>
            </a:r>
            <a:r>
              <a:rPr lang="el-GR" dirty="0">
                <a:solidFill>
                  <a:schemeClr val="accent1">
                    <a:lumMod val="50000"/>
                  </a:schemeClr>
                </a:solidFill>
                <a:effectLst/>
                <a:latin typeface="Arial" panose="020B0604020202020204" pitchFamily="34" charset="0"/>
                <a:ea typeface="Times New Roman" panose="02020603050405020304" pitchFamily="18" charset="0"/>
              </a:rPr>
              <a:t>κυρώνουν με διαγώνια ευθεία τους ενδιάμεσους κενούς χώρους.</a:t>
            </a:r>
            <a:endParaRPr lang="en-US" dirty="0">
              <a:solidFill>
                <a:schemeClr val="accent1">
                  <a:lumMod val="50000"/>
                </a:schemeClr>
              </a:solidFill>
            </a:endParaRPr>
          </a:p>
        </p:txBody>
      </p:sp>
      <p:grpSp>
        <p:nvGrpSpPr>
          <p:cNvPr id="9" name="Group 1">
            <a:extLst>
              <a:ext uri="{FF2B5EF4-FFF2-40B4-BE49-F238E27FC236}">
                <a16:creationId xmlns:a16="http://schemas.microsoft.com/office/drawing/2014/main" id="{504C0884-60EF-6303-23A7-B35F964AF08A}"/>
              </a:ext>
            </a:extLst>
          </p:cNvPr>
          <p:cNvGrpSpPr>
            <a:grpSpLocks/>
          </p:cNvGrpSpPr>
          <p:nvPr/>
        </p:nvGrpSpPr>
        <p:grpSpPr bwMode="auto">
          <a:xfrm>
            <a:off x="5964022" y="1196147"/>
            <a:ext cx="5781955" cy="4111019"/>
            <a:chOff x="2843213" y="1250949"/>
            <a:chExt cx="5953124" cy="3998918"/>
          </a:xfrm>
        </p:grpSpPr>
        <p:grpSp>
          <p:nvGrpSpPr>
            <p:cNvPr id="10" name="Group 24">
              <a:extLst>
                <a:ext uri="{FF2B5EF4-FFF2-40B4-BE49-F238E27FC236}">
                  <a16:creationId xmlns:a16="http://schemas.microsoft.com/office/drawing/2014/main" id="{1DF24019-60CE-77F3-86E8-22B411FB912D}"/>
                </a:ext>
              </a:extLst>
            </p:cNvPr>
            <p:cNvGrpSpPr>
              <a:grpSpLocks/>
            </p:cNvGrpSpPr>
            <p:nvPr/>
          </p:nvGrpSpPr>
          <p:grpSpPr bwMode="auto">
            <a:xfrm>
              <a:off x="2843213" y="1250949"/>
              <a:ext cx="5953124" cy="3998918"/>
              <a:chOff x="1429" y="834"/>
              <a:chExt cx="3750" cy="2519"/>
            </a:xfrm>
          </p:grpSpPr>
          <p:sp>
            <p:nvSpPr>
              <p:cNvPr id="25" name="Text Box 21">
                <a:extLst>
                  <a:ext uri="{FF2B5EF4-FFF2-40B4-BE49-F238E27FC236}">
                    <a16:creationId xmlns:a16="http://schemas.microsoft.com/office/drawing/2014/main" id="{40C199F2-4D11-201A-D970-A736C270D276}"/>
                  </a:ext>
                </a:extLst>
              </p:cNvPr>
              <p:cNvSpPr txBox="1">
                <a:spLocks noChangeArrowheads="1"/>
              </p:cNvSpPr>
              <p:nvPr/>
            </p:nvSpPr>
            <p:spPr bwMode="auto">
              <a:xfrm>
                <a:off x="1429" y="835"/>
                <a:ext cx="1736" cy="2518"/>
              </a:xfrm>
              <a:prstGeom prst="rect">
                <a:avLst/>
              </a:prstGeom>
              <a:solidFill>
                <a:srgbClr val="FFFFFF"/>
              </a:solidFill>
              <a:ln w="9525">
                <a:solidFill>
                  <a:srgbClr val="000000"/>
                </a:solidFill>
                <a:miter lim="800000"/>
                <a:headEnd/>
                <a:tailEnd/>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l-GR" sz="1050" b="1" dirty="0">
                    <a:solidFill>
                      <a:srgbClr val="000000"/>
                    </a:solidFill>
                  </a:rPr>
                  <a:t>7</a:t>
                </a:r>
                <a:r>
                  <a:rPr lang="en-GB" altLang="el-GR" sz="900" dirty="0">
                    <a:solidFill>
                      <a:srgbClr val="000000"/>
                    </a:solidFill>
                  </a:rPr>
                  <a:t>.s/</a:t>
                </a:r>
                <a:r>
                  <a:rPr lang="en-GB" altLang="el-GR" sz="900" dirty="0" err="1">
                    <a:solidFill>
                      <a:srgbClr val="000000"/>
                    </a:solidFill>
                  </a:rPr>
                  <a:t>lksnal</a:t>
                </a:r>
                <a:r>
                  <a:rPr lang="en-GB" altLang="el-GR" sz="900" dirty="0">
                    <a:solidFill>
                      <a:srgbClr val="000000"/>
                    </a:solidFill>
                  </a:rPr>
                  <a:t> </a:t>
                </a:r>
                <a:r>
                  <a:rPr lang="en-GB" altLang="el-GR" sz="900" dirty="0" err="1">
                    <a:solidFill>
                      <a:srgbClr val="000000"/>
                    </a:solidFill>
                  </a:rPr>
                  <a:t>klnkdvDKNVm</a:t>
                </a:r>
                <a:r>
                  <a:rPr lang="en-GB" altLang="el-GR" sz="900" dirty="0">
                    <a:solidFill>
                      <a:srgbClr val="000000"/>
                    </a:solidFill>
                  </a:rPr>
                  <a:t> </a:t>
                </a:r>
                <a:r>
                  <a:rPr lang="en-GB" altLang="el-GR" sz="900" dirty="0" err="1">
                    <a:solidFill>
                      <a:srgbClr val="000000"/>
                    </a:solidFill>
                  </a:rPr>
                  <a:t>dkvnKDSnvk</a:t>
                </a:r>
                <a:r>
                  <a:rPr lang="en-GB" altLang="el-GR" sz="900" dirty="0">
                    <a:solidFill>
                      <a:srgbClr val="000000"/>
                    </a:solidFill>
                  </a:rPr>
                  <a:t> </a:t>
                </a:r>
                <a:r>
                  <a:rPr lang="en-GB" altLang="el-GR" sz="900" dirty="0" err="1">
                    <a:solidFill>
                      <a:srgbClr val="000000"/>
                    </a:solidFill>
                  </a:rPr>
                  <a:t>klkdvlv</a:t>
                </a:r>
                <a:r>
                  <a:rPr lang="en-GB" altLang="el-GR" sz="900" dirty="0">
                    <a:solidFill>
                      <a:srgbClr val="000000"/>
                    </a:solidFill>
                  </a:rPr>
                  <a:t> </a:t>
                </a:r>
                <a:r>
                  <a:rPr lang="en-GB" altLang="el-GR" sz="900" dirty="0" err="1">
                    <a:solidFill>
                      <a:srgbClr val="000000"/>
                    </a:solidFill>
                  </a:rPr>
                  <a:t>lmvlkds</a:t>
                </a:r>
                <a:r>
                  <a:rPr lang="el-GR" altLang="el-GR" sz="900" dirty="0">
                    <a:solidFill>
                      <a:srgbClr val="000000"/>
                    </a:solidFill>
                  </a:rPr>
                  <a:t> </a:t>
                </a:r>
                <a:r>
                  <a:rPr lang="en-GB" altLang="el-GR" sz="900" dirty="0" err="1">
                    <a:solidFill>
                      <a:srgbClr val="000000"/>
                    </a:solidFill>
                  </a:rPr>
                  <a:t>nmvk</a:t>
                </a:r>
                <a:r>
                  <a:rPr lang="en-GB" altLang="el-GR" sz="900" dirty="0">
                    <a:solidFill>
                      <a:srgbClr val="000000"/>
                    </a:solidFill>
                  </a:rPr>
                  <a:t>/ds</a:t>
                </a:r>
                <a:r>
                  <a:rPr lang="el-GR" altLang="el-GR" sz="900" dirty="0">
                    <a:solidFill>
                      <a:srgbClr val="000000"/>
                    </a:solidFill>
                  </a:rPr>
                  <a:t> </a:t>
                </a:r>
                <a:r>
                  <a:rPr lang="en-GB" altLang="el-GR" sz="900" dirty="0" err="1">
                    <a:solidFill>
                      <a:srgbClr val="000000"/>
                    </a:solidFill>
                  </a:rPr>
                  <a:t>nmvknvknvds</a:t>
                </a:r>
                <a:r>
                  <a:rPr lang="en-GB" altLang="el-GR" sz="900" dirty="0">
                    <a:solidFill>
                      <a:srgbClr val="000000"/>
                    </a:solidFill>
                  </a:rPr>
                  <a:t>/k</a:t>
                </a:r>
                <a:r>
                  <a:rPr lang="el-GR" altLang="el-GR" sz="900" dirty="0">
                    <a:solidFill>
                      <a:srgbClr val="000000"/>
                    </a:solidFill>
                  </a:rPr>
                  <a:t> </a:t>
                </a:r>
                <a:r>
                  <a:rPr lang="en-GB" altLang="el-GR" sz="900" dirty="0" err="1">
                    <a:solidFill>
                      <a:srgbClr val="000000"/>
                    </a:solidFill>
                  </a:rPr>
                  <a:t>nv</a:t>
                </a:r>
                <a:r>
                  <a:rPr lang="en-GB" altLang="el-GR" sz="900" dirty="0">
                    <a:solidFill>
                      <a:srgbClr val="000000"/>
                    </a:solidFill>
                  </a:rPr>
                  <a:t>/</a:t>
                </a:r>
                <a:r>
                  <a:rPr lang="en-GB" altLang="el-GR" sz="900" dirty="0" err="1">
                    <a:solidFill>
                      <a:srgbClr val="000000"/>
                    </a:solidFill>
                  </a:rPr>
                  <a:t>kdnvk</a:t>
                </a:r>
                <a:r>
                  <a:rPr lang="en-GB" altLang="el-GR" sz="900" dirty="0">
                    <a:solidFill>
                      <a:srgbClr val="000000"/>
                    </a:solidFill>
                  </a:rPr>
                  <a:t>/</a:t>
                </a:r>
                <a:r>
                  <a:rPr lang="en-GB" altLang="el-GR" sz="900" dirty="0" err="1">
                    <a:solidFill>
                      <a:srgbClr val="000000"/>
                    </a:solidFill>
                  </a:rPr>
                  <a:t>dn</a:t>
                </a:r>
                <a:r>
                  <a:rPr lang="el-GR" altLang="el-GR" sz="900" dirty="0">
                    <a:solidFill>
                      <a:srgbClr val="000000"/>
                    </a:solidFill>
                  </a:rPr>
                  <a:t> </a:t>
                </a:r>
                <a:r>
                  <a:rPr lang="en-GB" altLang="el-GR" sz="900" dirty="0">
                    <a:solidFill>
                      <a:srgbClr val="000000"/>
                    </a:solidFill>
                  </a:rPr>
                  <a:t>v/</a:t>
                </a:r>
                <a:r>
                  <a:rPr lang="en-GB" altLang="el-GR" sz="900" dirty="0" err="1">
                    <a:solidFill>
                      <a:srgbClr val="000000"/>
                    </a:solidFill>
                  </a:rPr>
                  <a:t>kdn</a:t>
                </a:r>
                <a:r>
                  <a:rPr lang="en-GB" altLang="el-GR" sz="900" dirty="0">
                    <a:solidFill>
                      <a:srgbClr val="000000"/>
                    </a:solidFill>
                  </a:rPr>
                  <a:t>/</a:t>
                </a:r>
                <a:r>
                  <a:rPr lang="en-GB" altLang="el-GR" sz="900" dirty="0" err="1">
                    <a:solidFill>
                      <a:srgbClr val="000000"/>
                    </a:solidFill>
                  </a:rPr>
                  <a:t>kednv</a:t>
                </a:r>
                <a:r>
                  <a:rPr lang="en-GB" altLang="el-GR" sz="900" dirty="0">
                    <a:solidFill>
                      <a:srgbClr val="000000"/>
                    </a:solidFill>
                  </a:rPr>
                  <a:t> /</a:t>
                </a:r>
                <a:r>
                  <a:rPr lang="en-GB" altLang="el-GR" sz="900" dirty="0" err="1">
                    <a:solidFill>
                      <a:srgbClr val="000000"/>
                    </a:solidFill>
                  </a:rPr>
                  <a:t>kenvkn</a:t>
                </a:r>
                <a:r>
                  <a:rPr lang="en-GB" altLang="el-GR" sz="900" dirty="0">
                    <a:solidFill>
                      <a:srgbClr val="000000"/>
                    </a:solidFill>
                  </a:rPr>
                  <a:t> </a:t>
                </a:r>
                <a:endParaRPr lang="el-GR" altLang="el-GR" sz="900" dirty="0">
                  <a:solidFill>
                    <a:srgbClr val="000000"/>
                  </a:solidFill>
                </a:endParaRPr>
              </a:p>
              <a:p>
                <a:pPr eaLnBrk="1" hangingPunct="1">
                  <a:spcBef>
                    <a:spcPct val="50000"/>
                  </a:spcBef>
                </a:pPr>
                <a:r>
                  <a:rPr lang="en-GB" altLang="el-GR" sz="900" dirty="0" err="1">
                    <a:solidFill>
                      <a:srgbClr val="000000"/>
                    </a:solidFill>
                    <a:latin typeface="Mistral" panose="03090702030407020403" pitchFamily="66" charset="0"/>
                  </a:rPr>
                  <a:t>eknv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kedvv</a:t>
                </a:r>
                <a:r>
                  <a:rPr lang="en-GB" altLang="el-GR" sz="900" dirty="0">
                    <a:solidFill>
                      <a:srgbClr val="000000"/>
                    </a:solidFill>
                    <a:latin typeface="Mistral" panose="03090702030407020403" pitchFamily="66" charset="0"/>
                  </a:rPr>
                  <a:t>/env </a:t>
                </a:r>
                <a:r>
                  <a:rPr lang="en-GB" altLang="el-GR" sz="900" dirty="0" err="1">
                    <a:solidFill>
                      <a:srgbClr val="000000"/>
                    </a:solidFill>
                    <a:latin typeface="Mistral" panose="03090702030407020403" pitchFamily="66" charset="0"/>
                  </a:rPr>
                  <a:t>knv</a:t>
                </a:r>
                <a:r>
                  <a:rPr lang="en-GB" altLang="el-GR" sz="900" dirty="0">
                    <a:solidFill>
                      <a:srgbClr val="000000"/>
                    </a:solidFill>
                    <a:latin typeface="Mistral" panose="03090702030407020403" pitchFamily="66" charset="0"/>
                  </a:rPr>
                  <a:t>/k/</a:t>
                </a:r>
                <a:r>
                  <a:rPr lang="en-GB" altLang="el-GR" sz="900" dirty="0" err="1">
                    <a:solidFill>
                      <a:srgbClr val="000000"/>
                    </a:solidFill>
                    <a:latin typeface="Mistral" panose="03090702030407020403" pitchFamily="66" charset="0"/>
                  </a:rPr>
                  <a:t>envn</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evnke</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wnvkwenk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wenvknwevk</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nwknv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nkw</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nkvnkwnv</a:t>
                </a:r>
                <a:r>
                  <a:rPr lang="en-GB" altLang="el-GR" sz="900" dirty="0">
                    <a:solidFill>
                      <a:srgbClr val="000000"/>
                    </a:solidFill>
                    <a:latin typeface="Mistral" panose="03090702030407020403" pitchFamily="66" charset="0"/>
                  </a:rPr>
                  <a:t> k/</a:t>
                </a:r>
                <a:r>
                  <a:rPr lang="en-GB" altLang="el-GR" sz="900" dirty="0" err="1">
                    <a:solidFill>
                      <a:srgbClr val="000000"/>
                    </a:solidFill>
                    <a:latin typeface="Mistral" panose="03090702030407020403" pitchFamily="66" charset="0"/>
                  </a:rPr>
                  <a:t>nknvkw</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nvwnwvlw</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nnnnnnvnsdv</a:t>
                </a:r>
                <a:endParaRPr lang="en-GB" altLang="el-GR" sz="900" dirty="0">
                  <a:solidFill>
                    <a:srgbClr val="000000"/>
                  </a:solidFill>
                  <a:latin typeface="Mistral" panose="03090702030407020403" pitchFamily="66" charset="0"/>
                </a:endParaRPr>
              </a:p>
              <a:p>
                <a:pPr eaLnBrk="1" hangingPunct="1">
                  <a:spcBef>
                    <a:spcPct val="50000"/>
                  </a:spcBef>
                </a:pPr>
                <a:r>
                  <a:rPr lang="en-GB" altLang="el-GR" sz="900" dirty="0" err="1">
                    <a:solidFill>
                      <a:srgbClr val="000000"/>
                    </a:solidFill>
                    <a:latin typeface="Mistral" panose="03090702030407020403" pitchFamily="66" charset="0"/>
                  </a:rPr>
                  <a:t>Lascmcacmacmmscklanknkvn</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kndeknvkdndevnkvnkdnvkdvnkdvnkvnedkwnvdsv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svmsdm</a:t>
                </a:r>
                <a:r>
                  <a:rPr lang="en-GB" altLang="el-GR" sz="900" dirty="0">
                    <a:solidFill>
                      <a:srgbClr val="000000"/>
                    </a:solidFill>
                    <a:latin typeface="Mistral" panose="03090702030407020403" pitchFamily="66" charset="0"/>
                  </a:rPr>
                  <a:t> v </a:t>
                </a:r>
                <a:r>
                  <a:rPr lang="en-GB" altLang="el-GR" sz="900" dirty="0" err="1">
                    <a:solidFill>
                      <a:srgbClr val="000000"/>
                    </a:solidFill>
                    <a:latin typeface="Mistral" panose="03090702030407020403" pitchFamily="66" charset="0"/>
                  </a:rPr>
                  <a:t>sdv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sd,vm</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lmvlkevvlkdvmnvdskvsdkvkdsv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vv</a:t>
                </a:r>
                <a:r>
                  <a:rPr lang="en-GB"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cmlcalcmmc</a:t>
                </a:r>
                <a:endParaRPr lang="en-GB" altLang="el-GR" sz="900" dirty="0">
                  <a:solidFill>
                    <a:srgbClr val="000000"/>
                  </a:solidFill>
                  <a:latin typeface="Mistral" panose="03090702030407020403" pitchFamily="66" charset="0"/>
                </a:endParaRPr>
              </a:p>
              <a:p>
                <a:pPr eaLnBrk="1" hangingPunct="1">
                  <a:spcBef>
                    <a:spcPct val="50000"/>
                  </a:spcBef>
                </a:pPr>
                <a:endParaRPr lang="en-GB" altLang="el-GR" sz="900" dirty="0">
                  <a:solidFill>
                    <a:srgbClr val="000000"/>
                  </a:solidFill>
                  <a:latin typeface="Mistral" panose="03090702030407020403" pitchFamily="66" charset="0"/>
                </a:endParaRPr>
              </a:p>
              <a:p>
                <a:pPr eaLnBrk="1" hangingPunct="1">
                  <a:spcBef>
                    <a:spcPct val="50000"/>
                  </a:spcBef>
                </a:pPr>
                <a:endParaRPr lang="en-GB" altLang="el-GR" sz="900" dirty="0">
                  <a:solidFill>
                    <a:srgbClr val="000000"/>
                  </a:solidFill>
                  <a:latin typeface="Mistral" panose="03090702030407020403" pitchFamily="66" charset="0"/>
                </a:endParaRPr>
              </a:p>
              <a:p>
                <a:pPr eaLnBrk="1" hangingPunct="1">
                  <a:spcBef>
                    <a:spcPct val="50000"/>
                  </a:spcBef>
                </a:pPr>
                <a:r>
                  <a:rPr lang="en-GB" altLang="el-GR" sz="1050" b="1" dirty="0">
                    <a:solidFill>
                      <a:srgbClr val="000000"/>
                    </a:solidFill>
                  </a:rPr>
                  <a:t>8. </a:t>
                </a:r>
                <a:r>
                  <a:rPr lang="en-GB" altLang="el-GR" sz="900" dirty="0" err="1">
                    <a:solidFill>
                      <a:srgbClr val="000000"/>
                    </a:solidFill>
                  </a:rPr>
                  <a:t>Cklnkkkecfkk</a:t>
                </a:r>
                <a:r>
                  <a:rPr lang="en-GB" altLang="el-GR" sz="900" dirty="0">
                    <a:solidFill>
                      <a:srgbClr val="000000"/>
                    </a:solidFill>
                  </a:rPr>
                  <a:t> </a:t>
                </a:r>
                <a:r>
                  <a:rPr lang="en-GB" altLang="el-GR" sz="900" dirty="0" err="1">
                    <a:solidFill>
                      <a:srgbClr val="000000"/>
                    </a:solidFill>
                  </a:rPr>
                  <a:t>enevknvmkefnkenvn</a:t>
                </a:r>
                <a:r>
                  <a:rPr lang="en-GB" altLang="el-GR" sz="900" dirty="0">
                    <a:solidFill>
                      <a:srgbClr val="000000"/>
                    </a:solidFill>
                  </a:rPr>
                  <a:t> </a:t>
                </a:r>
                <a:r>
                  <a:rPr lang="en-GB" altLang="el-GR" sz="900" dirty="0" err="1">
                    <a:solidFill>
                      <a:srgbClr val="000000"/>
                    </a:solidFill>
                  </a:rPr>
                  <a:t>ekwnvkwnvknkvnwkvn</a:t>
                </a:r>
                <a:r>
                  <a:rPr lang="en-GB" altLang="el-GR" sz="900" dirty="0">
                    <a:solidFill>
                      <a:srgbClr val="000000"/>
                    </a:solidFill>
                  </a:rPr>
                  <a:t> </a:t>
                </a:r>
                <a:r>
                  <a:rPr lang="en-GB" altLang="el-GR" sz="900" dirty="0" err="1">
                    <a:solidFill>
                      <a:srgbClr val="000000"/>
                    </a:solidFill>
                  </a:rPr>
                  <a:t>kvnkwnvk</a:t>
                </a:r>
                <a:r>
                  <a:rPr lang="en-GB" altLang="el-GR" sz="900" dirty="0">
                    <a:solidFill>
                      <a:srgbClr val="000000"/>
                    </a:solidFill>
                  </a:rPr>
                  <a:t> </a:t>
                </a:r>
                <a:r>
                  <a:rPr lang="en-GB" altLang="el-GR" sz="900" dirty="0" err="1">
                    <a:solidFill>
                      <a:srgbClr val="000000"/>
                    </a:solidFill>
                  </a:rPr>
                  <a:t>nklnvknkewnvk</a:t>
                </a:r>
                <a:r>
                  <a:rPr lang="en-GB" altLang="el-GR" sz="900" dirty="0">
                    <a:solidFill>
                      <a:srgbClr val="000000"/>
                    </a:solidFill>
                  </a:rPr>
                  <a:t> </a:t>
                </a:r>
                <a:r>
                  <a:rPr lang="en-GB" altLang="el-GR" sz="900" dirty="0" err="1">
                    <a:solidFill>
                      <a:srgbClr val="000000"/>
                    </a:solidFill>
                  </a:rPr>
                  <a:t>wnvkvnvnnm</a:t>
                </a:r>
                <a:endParaRPr lang="el-GR" altLang="el-GR" sz="900" dirty="0">
                  <a:solidFill>
                    <a:srgbClr val="000000"/>
                  </a:solidFill>
                </a:endParaRPr>
              </a:p>
              <a:p>
                <a:pPr eaLnBrk="1" hangingPunct="1">
                  <a:spcBef>
                    <a:spcPct val="50000"/>
                  </a:spcBef>
                </a:pPr>
                <a:endParaRPr lang="el-GR" altLang="el-GR" sz="900" dirty="0">
                  <a:solidFill>
                    <a:srgbClr val="000000"/>
                  </a:solidFill>
                </a:endParaRPr>
              </a:p>
              <a:p>
                <a:pPr eaLnBrk="1" hangingPunct="1">
                  <a:spcBef>
                    <a:spcPct val="50000"/>
                  </a:spcBef>
                </a:pPr>
                <a:endParaRPr lang="el-GR" altLang="el-GR" sz="900" dirty="0">
                  <a:solidFill>
                    <a:srgbClr val="000000"/>
                  </a:solidFill>
                </a:endParaRPr>
              </a:p>
              <a:p>
                <a:pPr eaLnBrk="1" hangingPunct="1">
                  <a:spcBef>
                    <a:spcPct val="50000"/>
                  </a:spcBef>
                </a:pPr>
                <a:endParaRPr lang="el-GR" altLang="el-GR" sz="900" dirty="0">
                  <a:solidFill>
                    <a:srgbClr val="000000"/>
                  </a:solidFill>
                </a:endParaRPr>
              </a:p>
              <a:p>
                <a:pPr eaLnBrk="1" hangingPunct="1">
                  <a:spcBef>
                    <a:spcPct val="50000"/>
                  </a:spcBef>
                </a:pPr>
                <a:r>
                  <a:rPr lang="en-GB" altLang="el-GR" sz="1050" b="1" dirty="0">
                    <a:solidFill>
                      <a:srgbClr val="000000"/>
                    </a:solidFill>
                  </a:rPr>
                  <a:t>9.  </a:t>
                </a:r>
                <a:r>
                  <a:rPr lang="en-GB" altLang="el-GR" sz="900" dirty="0" err="1">
                    <a:solidFill>
                      <a:srgbClr val="000000"/>
                    </a:solidFill>
                  </a:rPr>
                  <a:t>Klnckedvnkenkev</a:t>
                </a:r>
                <a:endParaRPr lang="en-GB" altLang="el-GR" sz="900" dirty="0">
                  <a:solidFill>
                    <a:srgbClr val="000000"/>
                  </a:solidFill>
                </a:endParaRPr>
              </a:p>
              <a:p>
                <a:pPr>
                  <a:spcBef>
                    <a:spcPct val="50000"/>
                  </a:spcBef>
                </a:pPr>
                <a:r>
                  <a:rPr lang="en-GB" altLang="el-GR" sz="900" dirty="0" err="1">
                    <a:solidFill>
                      <a:srgbClr val="000000"/>
                    </a:solidFill>
                    <a:latin typeface="Mistral" panose="03090702030407020403" pitchFamily="66" charset="0"/>
                  </a:rPr>
                  <a:t>Lkcsacfa;ckac</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vavnkaaaaaaa</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ankkkv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naqkvnaqkvnedvnkdenvkvnkenvknkenvklnkenvkenvkenvkd</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vndklnvk</a:t>
                </a:r>
                <a:r>
                  <a:rPr lang="el-GR" altLang="el-GR" sz="900" dirty="0">
                    <a:solidFill>
                      <a:srgbClr val="000000"/>
                    </a:solidFill>
                    <a:latin typeface="Mistral" panose="03090702030407020403" pitchFamily="66" charset="0"/>
                  </a:rPr>
                  <a:t> </a:t>
                </a:r>
                <a:r>
                  <a:rPr lang="en-GB" altLang="el-GR" sz="900" dirty="0" err="1">
                    <a:solidFill>
                      <a:srgbClr val="000000"/>
                    </a:solidFill>
                    <a:latin typeface="Mistral" panose="03090702030407020403" pitchFamily="66" charset="0"/>
                  </a:rPr>
                  <a:t>Lkcsacfa;ckac</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vavnkaaaaaaa</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ankkkv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naqkvnaqkvnedvnkdenvkvnkenvknkenvklnkenvkenvkenvkd</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vndklnvk</a:t>
                </a:r>
                <a:endParaRPr lang="en-GB" altLang="el-GR" sz="900" dirty="0">
                  <a:solidFill>
                    <a:srgbClr val="000000"/>
                  </a:solidFill>
                  <a:latin typeface="Mistral" panose="03090702030407020403" pitchFamily="66" charset="0"/>
                </a:endParaRPr>
              </a:p>
              <a:p>
                <a:pPr>
                  <a:spcBef>
                    <a:spcPct val="50000"/>
                  </a:spcBef>
                </a:pPr>
                <a:r>
                  <a:rPr lang="en-GB" altLang="el-GR" sz="900" dirty="0" err="1">
                    <a:solidFill>
                      <a:srgbClr val="000000"/>
                    </a:solidFill>
                    <a:latin typeface="Mistral" panose="03090702030407020403" pitchFamily="66" charset="0"/>
                  </a:rPr>
                  <a:t>Lkcsacfa;ckac</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vavnkaaaaaaa</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ankkkv</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naqkvnaqkvnedvnkdenvkvnkenvknkenvklnkenvkenvkenvkd</a:t>
                </a:r>
                <a:r>
                  <a:rPr lang="en-GB" altLang="el-GR" sz="900" dirty="0">
                    <a:solidFill>
                      <a:srgbClr val="000000"/>
                    </a:solidFill>
                    <a:latin typeface="Mistral" panose="03090702030407020403" pitchFamily="66" charset="0"/>
                  </a:rPr>
                  <a:t>,.</a:t>
                </a:r>
                <a:r>
                  <a:rPr lang="en-GB" altLang="el-GR" sz="900" dirty="0" err="1">
                    <a:solidFill>
                      <a:srgbClr val="000000"/>
                    </a:solidFill>
                    <a:latin typeface="Mistral" panose="03090702030407020403" pitchFamily="66" charset="0"/>
                  </a:rPr>
                  <a:t>vndklnvk</a:t>
                </a:r>
                <a:endParaRPr lang="en-GB" altLang="el-GR" sz="900" dirty="0">
                  <a:solidFill>
                    <a:srgbClr val="000000"/>
                  </a:solidFill>
                  <a:latin typeface="Mistral" panose="03090702030407020403" pitchFamily="66" charset="0"/>
                </a:endParaRPr>
              </a:p>
            </p:txBody>
          </p:sp>
          <p:sp>
            <p:nvSpPr>
              <p:cNvPr id="26" name="Text Box 23">
                <a:extLst>
                  <a:ext uri="{FF2B5EF4-FFF2-40B4-BE49-F238E27FC236}">
                    <a16:creationId xmlns:a16="http://schemas.microsoft.com/office/drawing/2014/main" id="{276A8ADF-900F-D678-8B2C-4DB76F0F55EE}"/>
                  </a:ext>
                </a:extLst>
              </p:cNvPr>
              <p:cNvSpPr txBox="1">
                <a:spLocks noChangeArrowheads="1"/>
              </p:cNvSpPr>
              <p:nvPr/>
            </p:nvSpPr>
            <p:spPr bwMode="auto">
              <a:xfrm>
                <a:off x="3545" y="834"/>
                <a:ext cx="1634" cy="2487"/>
              </a:xfrm>
              <a:prstGeom prst="rect">
                <a:avLst/>
              </a:prstGeom>
              <a:solidFill>
                <a:srgbClr val="FFFFFF"/>
              </a:solidFill>
              <a:ln w="9525">
                <a:solidFill>
                  <a:srgbClr val="000000"/>
                </a:solidFill>
                <a:miter lim="800000"/>
                <a:headEnd/>
                <a:tailEnd/>
              </a:ln>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GB" altLang="el-GR" sz="1000" b="1" dirty="0">
                    <a:solidFill>
                      <a:srgbClr val="000000"/>
                    </a:solidFill>
                  </a:rPr>
                  <a:t>10. </a:t>
                </a:r>
                <a:r>
                  <a:rPr lang="en-GB" altLang="el-GR" sz="800" dirty="0">
                    <a:solidFill>
                      <a:srgbClr val="000000"/>
                    </a:solidFill>
                  </a:rPr>
                  <a:t>s/</a:t>
                </a:r>
                <a:r>
                  <a:rPr lang="en-GB" altLang="el-GR" sz="800" dirty="0" err="1">
                    <a:solidFill>
                      <a:srgbClr val="000000"/>
                    </a:solidFill>
                  </a:rPr>
                  <a:t>lksnal</a:t>
                </a:r>
                <a:r>
                  <a:rPr lang="en-GB" altLang="el-GR" sz="800" dirty="0">
                    <a:solidFill>
                      <a:srgbClr val="000000"/>
                    </a:solidFill>
                  </a:rPr>
                  <a:t> </a:t>
                </a:r>
                <a:r>
                  <a:rPr lang="en-GB" altLang="el-GR" sz="800" dirty="0" err="1">
                    <a:solidFill>
                      <a:srgbClr val="000000"/>
                    </a:solidFill>
                  </a:rPr>
                  <a:t>klnkd</a:t>
                </a:r>
                <a:r>
                  <a:rPr lang="en-GB" altLang="el-GR" sz="800" dirty="0">
                    <a:solidFill>
                      <a:srgbClr val="000000"/>
                    </a:solidFill>
                  </a:rPr>
                  <a:t> </a:t>
                </a:r>
                <a:r>
                  <a:rPr lang="en-GB" altLang="el-GR" sz="800" dirty="0" err="1">
                    <a:solidFill>
                      <a:srgbClr val="000000"/>
                    </a:solidFill>
                  </a:rPr>
                  <a:t>vDKNVmdkv</a:t>
                </a:r>
                <a:r>
                  <a:rPr lang="en-GB" altLang="el-GR" sz="800" dirty="0">
                    <a:solidFill>
                      <a:srgbClr val="000000"/>
                    </a:solidFill>
                  </a:rPr>
                  <a:t> </a:t>
                </a:r>
                <a:r>
                  <a:rPr lang="en-GB" altLang="el-GR" sz="800" dirty="0" err="1">
                    <a:solidFill>
                      <a:srgbClr val="000000"/>
                    </a:solidFill>
                  </a:rPr>
                  <a:t>nKDSnvkklkdvlvl</a:t>
                </a:r>
                <a:r>
                  <a:rPr lang="en-GB" altLang="el-GR" sz="800" dirty="0">
                    <a:solidFill>
                      <a:srgbClr val="000000"/>
                    </a:solidFill>
                  </a:rPr>
                  <a:t> </a:t>
                </a:r>
                <a:r>
                  <a:rPr lang="en-GB" altLang="el-GR" sz="800" dirty="0" err="1">
                    <a:solidFill>
                      <a:srgbClr val="000000"/>
                    </a:solidFill>
                  </a:rPr>
                  <a:t>mvlkdsnmvk</a:t>
                </a:r>
                <a:r>
                  <a:rPr lang="en-GB" altLang="el-GR" sz="800" dirty="0">
                    <a:solidFill>
                      <a:srgbClr val="000000"/>
                    </a:solidFill>
                  </a:rPr>
                  <a:t>  /</a:t>
                </a:r>
                <a:r>
                  <a:rPr lang="en-GB" altLang="el-GR" sz="800" dirty="0" err="1">
                    <a:solidFill>
                      <a:srgbClr val="000000"/>
                    </a:solidFill>
                  </a:rPr>
                  <a:t>dsnmvknvkn</a:t>
                </a:r>
                <a:r>
                  <a:rPr lang="en-GB" altLang="el-GR" sz="800" dirty="0">
                    <a:solidFill>
                      <a:srgbClr val="000000"/>
                    </a:solidFill>
                  </a:rPr>
                  <a:t> </a:t>
                </a:r>
                <a:r>
                  <a:rPr lang="en-GB" altLang="el-GR" sz="800" dirty="0" err="1">
                    <a:solidFill>
                      <a:srgbClr val="000000"/>
                    </a:solidFill>
                  </a:rPr>
                  <a:t>vd</a:t>
                </a:r>
                <a:r>
                  <a:rPr lang="en-GB" altLang="el-GR" sz="800" dirty="0">
                    <a:solidFill>
                      <a:srgbClr val="000000"/>
                    </a:solidFill>
                  </a:rPr>
                  <a:t> s/</a:t>
                </a:r>
                <a:r>
                  <a:rPr lang="en-GB" altLang="el-GR" sz="800" dirty="0" err="1">
                    <a:solidFill>
                      <a:srgbClr val="000000"/>
                    </a:solidFill>
                  </a:rPr>
                  <a:t>knv</a:t>
                </a:r>
                <a:r>
                  <a:rPr lang="en-GB" altLang="el-GR" sz="800" dirty="0">
                    <a:solidFill>
                      <a:srgbClr val="000000"/>
                    </a:solidFill>
                  </a:rPr>
                  <a:t>/</a:t>
                </a:r>
                <a:r>
                  <a:rPr lang="en-GB" altLang="el-GR" sz="800" dirty="0" err="1">
                    <a:solidFill>
                      <a:srgbClr val="000000"/>
                    </a:solidFill>
                  </a:rPr>
                  <a:t>kdnvk</a:t>
                </a:r>
                <a:r>
                  <a:rPr lang="en-GB" altLang="el-GR" sz="800" dirty="0">
                    <a:solidFill>
                      <a:srgbClr val="000000"/>
                    </a:solidFill>
                  </a:rPr>
                  <a:t>/</a:t>
                </a:r>
                <a:r>
                  <a:rPr lang="en-GB" altLang="el-GR" sz="800" dirty="0" err="1">
                    <a:solidFill>
                      <a:srgbClr val="000000"/>
                    </a:solidFill>
                  </a:rPr>
                  <a:t>dn</a:t>
                </a:r>
                <a:r>
                  <a:rPr lang="en-GB" altLang="el-GR" sz="800" dirty="0">
                    <a:solidFill>
                      <a:srgbClr val="000000"/>
                    </a:solidFill>
                  </a:rPr>
                  <a:t> v/</a:t>
                </a:r>
                <a:r>
                  <a:rPr lang="en-GB" altLang="el-GR" sz="800" dirty="0" err="1">
                    <a:solidFill>
                      <a:srgbClr val="000000"/>
                    </a:solidFill>
                  </a:rPr>
                  <a:t>kdn</a:t>
                </a:r>
                <a:r>
                  <a:rPr lang="en-GB" altLang="el-GR" sz="800" dirty="0">
                    <a:solidFill>
                      <a:srgbClr val="000000"/>
                    </a:solidFill>
                  </a:rPr>
                  <a:t>/ked </a:t>
                </a:r>
                <a:r>
                  <a:rPr lang="en-GB" altLang="el-GR" sz="800" dirty="0" err="1">
                    <a:solidFill>
                      <a:srgbClr val="000000"/>
                    </a:solidFill>
                  </a:rPr>
                  <a:t>nv</a:t>
                </a:r>
                <a:r>
                  <a:rPr lang="en-GB" altLang="el-GR" sz="800" dirty="0">
                    <a:solidFill>
                      <a:srgbClr val="000000"/>
                    </a:solidFill>
                  </a:rPr>
                  <a:t>/</a:t>
                </a:r>
                <a:r>
                  <a:rPr lang="en-GB" altLang="el-GR" sz="800" dirty="0" err="1">
                    <a:solidFill>
                      <a:srgbClr val="000000"/>
                    </a:solidFill>
                  </a:rPr>
                  <a:t>kenvkn</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eknv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kedvv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envknv</a:t>
                </a:r>
                <a:r>
                  <a:rPr lang="en-GB" altLang="el-GR" sz="800" i="1" dirty="0">
                    <a:solidFill>
                      <a:srgbClr val="000000"/>
                    </a:solidFill>
                    <a:latin typeface="Mistral" panose="03090702030407020403" pitchFamily="66" charset="0"/>
                  </a:rPr>
                  <a:t>/k/</a:t>
                </a:r>
                <a:r>
                  <a:rPr lang="en-GB" altLang="el-GR" sz="800" i="1" dirty="0" err="1">
                    <a:solidFill>
                      <a:srgbClr val="000000"/>
                    </a:solidFill>
                    <a:latin typeface="Mistral" panose="03090702030407020403" pitchFamily="66" charset="0"/>
                  </a:rPr>
                  <a:t>envn</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evnkewnvkwenkwenvk</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nwevk</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nwknv</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nkw</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nkvnkwnvk</a:t>
                </a:r>
                <a:r>
                  <a:rPr lang="en-GB" altLang="el-GR" sz="800" i="1" dirty="0">
                    <a:solidFill>
                      <a:srgbClr val="000000"/>
                    </a:solidFill>
                    <a:latin typeface="Mistral" panose="03090702030407020403" pitchFamily="66" charset="0"/>
                  </a:rPr>
                  <a:t>/</a:t>
                </a:r>
                <a:r>
                  <a:rPr lang="en-GB" altLang="el-GR" sz="800" i="1" dirty="0" err="1">
                    <a:solidFill>
                      <a:srgbClr val="000000"/>
                    </a:solidFill>
                    <a:latin typeface="Mistral" panose="03090702030407020403" pitchFamily="66" charset="0"/>
                  </a:rPr>
                  <a:t>nknvkwnvwnwvl</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wnnnnnn</a:t>
                </a:r>
                <a:r>
                  <a:rPr lang="en-GB" altLang="el-GR" sz="800" i="1" dirty="0">
                    <a:solidFill>
                      <a:srgbClr val="000000"/>
                    </a:solidFill>
                    <a:latin typeface="Mistral" panose="03090702030407020403" pitchFamily="66" charset="0"/>
                  </a:rPr>
                  <a:t> </a:t>
                </a:r>
                <a:r>
                  <a:rPr lang="en-GB" altLang="el-GR" sz="800" i="1" dirty="0" err="1">
                    <a:solidFill>
                      <a:srgbClr val="000000"/>
                    </a:solidFill>
                    <a:latin typeface="Mistral" panose="03090702030407020403" pitchFamily="66" charset="0"/>
                  </a:rPr>
                  <a:t>vnsdv</a:t>
                </a:r>
                <a:endParaRPr lang="en-GB" altLang="el-GR" sz="800" i="1" dirty="0">
                  <a:solidFill>
                    <a:srgbClr val="000000"/>
                  </a:solidFill>
                  <a:latin typeface="Mistral" panose="03090702030407020403" pitchFamily="66" charset="0"/>
                </a:endParaRPr>
              </a:p>
              <a:p>
                <a:pPr eaLnBrk="1" hangingPunct="1">
                  <a:spcBef>
                    <a:spcPct val="50000"/>
                  </a:spcBef>
                </a:pPr>
                <a:endParaRPr lang="el-GR" altLang="el-GR" sz="800" i="1" dirty="0">
                  <a:solidFill>
                    <a:srgbClr val="000000"/>
                  </a:solidFill>
                  <a:latin typeface="Mistral" panose="03090702030407020403" pitchFamily="66" charset="0"/>
                </a:endParaRPr>
              </a:p>
              <a:p>
                <a:pPr eaLnBrk="1" hangingPunct="1">
                  <a:spcBef>
                    <a:spcPct val="50000"/>
                  </a:spcBef>
                </a:pPr>
                <a:endParaRPr lang="en-US" altLang="el-GR" sz="800" i="1" dirty="0">
                  <a:solidFill>
                    <a:srgbClr val="000000"/>
                  </a:solidFill>
                  <a:latin typeface="Mistral" panose="03090702030407020403" pitchFamily="66" charset="0"/>
                </a:endParaRPr>
              </a:p>
              <a:p>
                <a:pPr eaLnBrk="1" hangingPunct="1">
                  <a:spcBef>
                    <a:spcPct val="50000"/>
                  </a:spcBef>
                </a:pPr>
                <a:endParaRPr lang="el-GR" altLang="el-GR" sz="800" i="1" dirty="0">
                  <a:solidFill>
                    <a:srgbClr val="000000"/>
                  </a:solidFill>
                  <a:latin typeface="Mistral" panose="03090702030407020403" pitchFamily="66" charset="0"/>
                </a:endParaRPr>
              </a:p>
              <a:p>
                <a:pPr eaLnBrk="1" hangingPunct="1">
                  <a:spcBef>
                    <a:spcPct val="50000"/>
                  </a:spcBef>
                  <a:buAutoNum type="arabicPeriod" startAt="11"/>
                </a:pPr>
                <a:r>
                  <a:rPr lang="en-GB" altLang="el-GR" sz="800" dirty="0" err="1">
                    <a:solidFill>
                      <a:srgbClr val="000000"/>
                    </a:solidFill>
                  </a:rPr>
                  <a:t>Lascmc</a:t>
                </a:r>
                <a:r>
                  <a:rPr lang="en-GB" altLang="el-GR" sz="800" dirty="0">
                    <a:solidFill>
                      <a:srgbClr val="000000"/>
                    </a:solidFill>
                  </a:rPr>
                  <a:t> </a:t>
                </a:r>
                <a:r>
                  <a:rPr lang="en-GB" altLang="el-GR" sz="800" dirty="0" err="1">
                    <a:solidFill>
                      <a:srgbClr val="000000"/>
                    </a:solidFill>
                  </a:rPr>
                  <a:t>acmacm</a:t>
                </a:r>
                <a:r>
                  <a:rPr lang="en-GB" altLang="el-GR" sz="800" dirty="0">
                    <a:solidFill>
                      <a:srgbClr val="000000"/>
                    </a:solidFill>
                  </a:rPr>
                  <a:t> </a:t>
                </a:r>
                <a:r>
                  <a:rPr lang="en-GB" altLang="el-GR" sz="800" dirty="0" err="1">
                    <a:solidFill>
                      <a:srgbClr val="000000"/>
                    </a:solidFill>
                  </a:rPr>
                  <a:t>mscklanknkvn</a:t>
                </a:r>
                <a:r>
                  <a:rPr lang="en-GB" altLang="el-GR" sz="800" dirty="0">
                    <a:solidFill>
                      <a:srgbClr val="000000"/>
                    </a:solidFill>
                  </a:rPr>
                  <a:t>/</a:t>
                </a:r>
                <a:r>
                  <a:rPr lang="en-GB" altLang="el-GR" sz="800" dirty="0" err="1">
                    <a:solidFill>
                      <a:srgbClr val="000000"/>
                    </a:solidFill>
                  </a:rPr>
                  <a:t>kndekn</a:t>
                </a:r>
                <a:r>
                  <a:rPr lang="en-GB" altLang="el-GR" sz="800" dirty="0">
                    <a:solidFill>
                      <a:srgbClr val="000000"/>
                    </a:solidFill>
                  </a:rPr>
                  <a:t> </a:t>
                </a:r>
                <a:r>
                  <a:rPr lang="en-GB" altLang="el-GR" sz="800" dirty="0" err="1">
                    <a:solidFill>
                      <a:srgbClr val="000000"/>
                    </a:solidFill>
                  </a:rPr>
                  <a:t>vkdndevnkvnkd</a:t>
                </a:r>
                <a:r>
                  <a:rPr lang="en-GB" altLang="el-GR" sz="800" dirty="0">
                    <a:solidFill>
                      <a:srgbClr val="000000"/>
                    </a:solidFill>
                  </a:rPr>
                  <a:t> </a:t>
                </a:r>
                <a:r>
                  <a:rPr lang="en-GB" altLang="el-GR" sz="800" dirty="0" err="1">
                    <a:solidFill>
                      <a:srgbClr val="000000"/>
                    </a:solidFill>
                  </a:rPr>
                  <a:t>nvkdv</a:t>
                </a:r>
                <a:r>
                  <a:rPr lang="en-GB" altLang="el-GR" sz="800" dirty="0">
                    <a:solidFill>
                      <a:srgbClr val="000000"/>
                    </a:solidFill>
                  </a:rPr>
                  <a:t> </a:t>
                </a:r>
                <a:r>
                  <a:rPr lang="en-GB" altLang="el-GR" sz="800" dirty="0" err="1">
                    <a:solidFill>
                      <a:srgbClr val="000000"/>
                    </a:solidFill>
                  </a:rPr>
                  <a:t>nkdvnkvne</a:t>
                </a:r>
                <a:r>
                  <a:rPr lang="en-GB" altLang="el-GR" sz="800" dirty="0">
                    <a:solidFill>
                      <a:srgbClr val="000000"/>
                    </a:solidFill>
                  </a:rPr>
                  <a:t> </a:t>
                </a:r>
                <a:r>
                  <a:rPr lang="en-GB" altLang="el-GR" sz="800" dirty="0" err="1">
                    <a:solidFill>
                      <a:srgbClr val="000000"/>
                    </a:solidFill>
                  </a:rPr>
                  <a:t>dkw</a:t>
                </a:r>
                <a:r>
                  <a:rPr lang="en-GB" altLang="el-GR" sz="800" dirty="0">
                    <a:solidFill>
                      <a:srgbClr val="000000"/>
                    </a:solidFill>
                  </a:rPr>
                  <a:t> </a:t>
                </a:r>
                <a:r>
                  <a:rPr lang="en-GB" altLang="el-GR" sz="800" dirty="0" err="1">
                    <a:solidFill>
                      <a:srgbClr val="000000"/>
                    </a:solidFill>
                  </a:rPr>
                  <a:t>nvdsv</a:t>
                </a:r>
                <a:endParaRPr lang="el-GR" altLang="el-GR" sz="800" dirty="0">
                  <a:solidFill>
                    <a:srgbClr val="000000"/>
                  </a:solidFill>
                </a:endParaRPr>
              </a:p>
              <a:p>
                <a:pPr eaLnBrk="1" hangingPunct="1">
                  <a:spcBef>
                    <a:spcPct val="50000"/>
                  </a:spcBef>
                </a:pPr>
                <a:r>
                  <a:rPr lang="en-GB" altLang="el-GR" sz="800" dirty="0" err="1">
                    <a:solidFill>
                      <a:srgbClr val="000000"/>
                    </a:solidFill>
                    <a:latin typeface="Mistral" panose="03090702030407020403" pitchFamily="66" charset="0"/>
                  </a:rPr>
                  <a:t>svmsdm</a:t>
                </a:r>
                <a:r>
                  <a:rPr lang="en-GB" altLang="el-GR" sz="800" dirty="0">
                    <a:solidFill>
                      <a:srgbClr val="000000"/>
                    </a:solidFill>
                    <a:latin typeface="Mistral" panose="03090702030407020403" pitchFamily="66" charset="0"/>
                  </a:rPr>
                  <a:t> v </a:t>
                </a:r>
                <a:r>
                  <a:rPr lang="en-GB" altLang="el-GR" sz="800" dirty="0" err="1">
                    <a:solidFill>
                      <a:srgbClr val="000000"/>
                    </a:solidFill>
                    <a:latin typeface="Mistral" panose="03090702030407020403" pitchFamily="66" charset="0"/>
                  </a:rPr>
                  <a:t>sdv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sd,vm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lmvlkevv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lkdvm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nvdskvs</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dkvkdsv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cmlcalcmmc</a:t>
                </a:r>
                <a:endParaRPr lang="el-GR" altLang="el-GR" sz="800" dirty="0">
                  <a:solidFill>
                    <a:srgbClr val="000000"/>
                  </a:solidFill>
                  <a:latin typeface="Mistral" panose="03090702030407020403" pitchFamily="66" charset="0"/>
                </a:endParaRPr>
              </a:p>
              <a:p>
                <a:pPr>
                  <a:spcBef>
                    <a:spcPct val="50000"/>
                  </a:spcBef>
                </a:pPr>
                <a:r>
                  <a:rPr lang="en-GB" altLang="el-GR" sz="800" dirty="0" err="1">
                    <a:solidFill>
                      <a:srgbClr val="000000"/>
                    </a:solidFill>
                    <a:latin typeface="Mistral" panose="03090702030407020403" pitchFamily="66" charset="0"/>
                  </a:rPr>
                  <a:t>svmsdm</a:t>
                </a:r>
                <a:r>
                  <a:rPr lang="en-GB" altLang="el-GR" sz="800" dirty="0">
                    <a:solidFill>
                      <a:srgbClr val="000000"/>
                    </a:solidFill>
                    <a:latin typeface="Mistral" panose="03090702030407020403" pitchFamily="66" charset="0"/>
                  </a:rPr>
                  <a:t> v </a:t>
                </a:r>
                <a:r>
                  <a:rPr lang="en-GB" altLang="el-GR" sz="800" dirty="0" err="1">
                    <a:solidFill>
                      <a:srgbClr val="000000"/>
                    </a:solidFill>
                    <a:latin typeface="Mistral" panose="03090702030407020403" pitchFamily="66" charset="0"/>
                  </a:rPr>
                  <a:t>sdv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sd,vm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lmvlkevv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lkdvm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nvdskvs</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dkvkdsv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cmlcalcmmc</a:t>
                </a:r>
                <a:endParaRPr lang="el-GR" altLang="el-GR" sz="800" dirty="0">
                  <a:solidFill>
                    <a:srgbClr val="000000"/>
                  </a:solidFill>
                  <a:latin typeface="Mistral" panose="03090702030407020403" pitchFamily="66" charset="0"/>
                </a:endParaRPr>
              </a:p>
              <a:p>
                <a:pPr>
                  <a:spcBef>
                    <a:spcPct val="50000"/>
                  </a:spcBef>
                </a:pPr>
                <a:r>
                  <a:rPr lang="en-GB" altLang="el-GR" sz="800" dirty="0" err="1">
                    <a:solidFill>
                      <a:srgbClr val="000000"/>
                    </a:solidFill>
                    <a:latin typeface="Mistral" panose="03090702030407020403" pitchFamily="66" charset="0"/>
                  </a:rPr>
                  <a:t>svmsdm</a:t>
                </a:r>
                <a:r>
                  <a:rPr lang="en-GB" altLang="el-GR" sz="800" dirty="0">
                    <a:solidFill>
                      <a:srgbClr val="000000"/>
                    </a:solidFill>
                    <a:latin typeface="Mistral" panose="03090702030407020403" pitchFamily="66" charset="0"/>
                  </a:rPr>
                  <a:t> v </a:t>
                </a:r>
                <a:r>
                  <a:rPr lang="en-GB" altLang="el-GR" sz="800" dirty="0" err="1">
                    <a:solidFill>
                      <a:srgbClr val="000000"/>
                    </a:solidFill>
                    <a:latin typeface="Mistral" panose="03090702030407020403" pitchFamily="66" charset="0"/>
                  </a:rPr>
                  <a:t>sdv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sd,vm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lmvlkevv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lkdvm</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nvdskvs</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dkvkdsv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vv</a:t>
                </a:r>
                <a:r>
                  <a:rPr lang="en-GB" altLang="el-GR" sz="800" dirty="0">
                    <a:solidFill>
                      <a:srgbClr val="000000"/>
                    </a:solidFill>
                    <a:latin typeface="Mistral" panose="03090702030407020403" pitchFamily="66" charset="0"/>
                  </a:rPr>
                  <a:t> </a:t>
                </a:r>
                <a:r>
                  <a:rPr lang="en-GB" altLang="el-GR" sz="800" dirty="0" err="1">
                    <a:solidFill>
                      <a:srgbClr val="000000"/>
                    </a:solidFill>
                    <a:latin typeface="Mistral" panose="03090702030407020403" pitchFamily="66" charset="0"/>
                  </a:rPr>
                  <a:t>cmlcalcmmc</a:t>
                </a:r>
                <a:endParaRPr lang="el-GR" altLang="el-GR" sz="800" dirty="0">
                  <a:solidFill>
                    <a:srgbClr val="000000"/>
                  </a:solidFill>
                  <a:latin typeface="Mistral" panose="03090702030407020403" pitchFamily="66" charset="0"/>
                </a:endParaRPr>
              </a:p>
              <a:p>
                <a:pPr eaLnBrk="1" hangingPunct="1">
                  <a:spcBef>
                    <a:spcPct val="50000"/>
                  </a:spcBef>
                </a:pPr>
                <a:r>
                  <a:rPr lang="en-GB" altLang="el-GR" sz="1050" b="1" dirty="0">
                    <a:solidFill>
                      <a:srgbClr val="000000"/>
                    </a:solidFill>
                  </a:rPr>
                  <a:t>12.  </a:t>
                </a:r>
                <a:r>
                  <a:rPr lang="en-GB" altLang="el-GR" sz="800" i="1" dirty="0" err="1">
                    <a:solidFill>
                      <a:srgbClr val="000000"/>
                    </a:solidFill>
                  </a:rPr>
                  <a:t>Cklnkkkec</a:t>
                </a:r>
                <a:r>
                  <a:rPr lang="en-GB" altLang="el-GR" sz="800" i="1" dirty="0">
                    <a:solidFill>
                      <a:srgbClr val="000000"/>
                    </a:solidFill>
                  </a:rPr>
                  <a:t> </a:t>
                </a:r>
                <a:r>
                  <a:rPr lang="en-GB" altLang="el-GR" sz="800" i="1" dirty="0" err="1">
                    <a:solidFill>
                      <a:srgbClr val="000000"/>
                    </a:solidFill>
                  </a:rPr>
                  <a:t>fkkenevknvmkefn</a:t>
                </a:r>
                <a:r>
                  <a:rPr lang="en-GB" altLang="el-GR" sz="800" i="1" dirty="0">
                    <a:solidFill>
                      <a:srgbClr val="000000"/>
                    </a:solidFill>
                  </a:rPr>
                  <a:t> </a:t>
                </a:r>
                <a:r>
                  <a:rPr lang="en-GB" altLang="el-GR" sz="800" i="1" dirty="0" err="1">
                    <a:solidFill>
                      <a:srgbClr val="000000"/>
                    </a:solidFill>
                  </a:rPr>
                  <a:t>kenvnekwnvkwnvknkvnw</a:t>
                </a:r>
                <a:r>
                  <a:rPr lang="en-GB" altLang="el-GR" sz="800" i="1" dirty="0">
                    <a:solidFill>
                      <a:srgbClr val="000000"/>
                    </a:solidFill>
                  </a:rPr>
                  <a:t> </a:t>
                </a:r>
                <a:r>
                  <a:rPr lang="en-GB" altLang="el-GR" sz="800" i="1" dirty="0" err="1">
                    <a:solidFill>
                      <a:srgbClr val="000000"/>
                    </a:solidFill>
                  </a:rPr>
                  <a:t>kvnkv</a:t>
                </a:r>
                <a:r>
                  <a:rPr lang="en-GB" altLang="el-GR" sz="800" i="1" dirty="0">
                    <a:solidFill>
                      <a:srgbClr val="000000"/>
                    </a:solidFill>
                  </a:rPr>
                  <a:t> </a:t>
                </a:r>
                <a:r>
                  <a:rPr lang="en-GB" altLang="el-GR" sz="800" i="1" dirty="0" err="1">
                    <a:solidFill>
                      <a:srgbClr val="000000"/>
                    </a:solidFill>
                  </a:rPr>
                  <a:t>nkwnvknklnvknke</a:t>
                </a:r>
                <a:r>
                  <a:rPr lang="en-GB" altLang="el-GR" sz="800" i="1" dirty="0">
                    <a:solidFill>
                      <a:srgbClr val="000000"/>
                    </a:solidFill>
                  </a:rPr>
                  <a:t> </a:t>
                </a:r>
                <a:r>
                  <a:rPr lang="en-GB" altLang="el-GR" sz="800" i="1" dirty="0" err="1">
                    <a:solidFill>
                      <a:srgbClr val="000000"/>
                    </a:solidFill>
                  </a:rPr>
                  <a:t>wnvkwnvkvnv</a:t>
                </a:r>
                <a:r>
                  <a:rPr lang="en-GB" altLang="el-GR" sz="800" i="1" dirty="0">
                    <a:solidFill>
                      <a:srgbClr val="000000"/>
                    </a:solidFill>
                  </a:rPr>
                  <a:t> </a:t>
                </a:r>
                <a:r>
                  <a:rPr lang="en-GB" altLang="el-GR" sz="800" i="1" dirty="0" err="1">
                    <a:solidFill>
                      <a:srgbClr val="000000"/>
                    </a:solidFill>
                  </a:rPr>
                  <a:t>nnmjkojjsacmlasml;dsm</a:t>
                </a:r>
                <a:r>
                  <a:rPr lang="en-GB" altLang="el-GR" sz="800" i="1" dirty="0">
                    <a:solidFill>
                      <a:srgbClr val="000000"/>
                    </a:solidFill>
                  </a:rPr>
                  <a:t> </a:t>
                </a:r>
                <a:r>
                  <a:rPr lang="en-GB" altLang="el-GR" sz="800" i="1" dirty="0" err="1">
                    <a:solidFill>
                      <a:srgbClr val="000000"/>
                    </a:solidFill>
                  </a:rPr>
                  <a:t>vldv</a:t>
                </a:r>
                <a:r>
                  <a:rPr lang="en-GB" altLang="el-GR" sz="800" i="1" dirty="0">
                    <a:solidFill>
                      <a:srgbClr val="000000"/>
                    </a:solidFill>
                  </a:rPr>
                  <a:t> </a:t>
                </a:r>
                <a:r>
                  <a:rPr lang="en-GB" altLang="el-GR" sz="800" i="1" dirty="0" err="1">
                    <a:solidFill>
                      <a:srgbClr val="000000"/>
                    </a:solidFill>
                  </a:rPr>
                  <a:t>msldsmvldsmvml;ds</a:t>
                </a:r>
                <a:r>
                  <a:rPr lang="en-GB" altLang="el-GR" sz="800" i="1" dirty="0">
                    <a:solidFill>
                      <a:srgbClr val="000000"/>
                    </a:solidFill>
                  </a:rPr>
                  <a:t> </a:t>
                </a:r>
                <a:r>
                  <a:rPr lang="en-GB" altLang="el-GR" sz="800" i="1" dirty="0" err="1">
                    <a:solidFill>
                      <a:srgbClr val="000000"/>
                    </a:solidFill>
                  </a:rPr>
                  <a:t>mvldmldsmvlmds</a:t>
                </a:r>
                <a:endParaRPr lang="en-GB" altLang="el-GR" sz="800" i="1" dirty="0">
                  <a:solidFill>
                    <a:srgbClr val="000000"/>
                  </a:solidFill>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solidFill>
                    <a:srgbClr val="000000"/>
                  </a:solidFill>
                  <a:latin typeface="Calibri" panose="020F0502020204030204" pitchFamily="34" charset="0"/>
                </a:endParaRPr>
              </a:p>
              <a:p>
                <a:pPr eaLnBrk="1" hangingPunct="1">
                  <a:spcBef>
                    <a:spcPct val="50000"/>
                  </a:spcBef>
                </a:pPr>
                <a:endParaRPr lang="en-GB" altLang="el-GR" sz="400" b="1" dirty="0">
                  <a:latin typeface="Calibri" panose="020F0502020204030204" pitchFamily="34" charset="0"/>
                </a:endParaRPr>
              </a:p>
              <a:p>
                <a:pPr eaLnBrk="1" hangingPunct="1">
                  <a:spcBef>
                    <a:spcPct val="50000"/>
                  </a:spcBef>
                </a:pPr>
                <a:endParaRPr lang="en-GB" altLang="el-GR" sz="400" b="1" dirty="0">
                  <a:latin typeface="Calibri" panose="020F0502020204030204" pitchFamily="34" charset="0"/>
                </a:endParaRPr>
              </a:p>
              <a:p>
                <a:pPr eaLnBrk="1" hangingPunct="1">
                  <a:spcBef>
                    <a:spcPct val="50000"/>
                  </a:spcBef>
                </a:pPr>
                <a:endParaRPr lang="el-GR" altLang="el-GR" sz="400" b="1" dirty="0">
                  <a:latin typeface="Calibri" panose="020F0502020204030204" pitchFamily="34" charset="0"/>
                </a:endParaRPr>
              </a:p>
            </p:txBody>
          </p:sp>
        </p:grpSp>
        <p:sp>
          <p:nvSpPr>
            <p:cNvPr id="12" name="Line 25">
              <a:extLst>
                <a:ext uri="{FF2B5EF4-FFF2-40B4-BE49-F238E27FC236}">
                  <a16:creationId xmlns:a16="http://schemas.microsoft.com/office/drawing/2014/main" id="{B6E651ED-EF0B-D19D-EB2D-080C249F7342}"/>
                </a:ext>
              </a:extLst>
            </p:cNvPr>
            <p:cNvSpPr>
              <a:spLocks noChangeShapeType="1"/>
            </p:cNvSpPr>
            <p:nvPr/>
          </p:nvSpPr>
          <p:spPr bwMode="auto">
            <a:xfrm flipV="1">
              <a:off x="3225674" y="3395612"/>
              <a:ext cx="1844281" cy="550330"/>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Line 26">
              <a:extLst>
                <a:ext uri="{FF2B5EF4-FFF2-40B4-BE49-F238E27FC236}">
                  <a16:creationId xmlns:a16="http://schemas.microsoft.com/office/drawing/2014/main" id="{9A35EAED-40A7-C44A-8DE1-3467089F8A95}"/>
                </a:ext>
              </a:extLst>
            </p:cNvPr>
            <p:cNvSpPr>
              <a:spLocks noChangeShapeType="1"/>
            </p:cNvSpPr>
            <p:nvPr/>
          </p:nvSpPr>
          <p:spPr bwMode="auto">
            <a:xfrm flipV="1">
              <a:off x="6722797" y="2098187"/>
              <a:ext cx="1454705" cy="359262"/>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 name="Line 36">
              <a:extLst>
                <a:ext uri="{FF2B5EF4-FFF2-40B4-BE49-F238E27FC236}">
                  <a16:creationId xmlns:a16="http://schemas.microsoft.com/office/drawing/2014/main" id="{2C5E474B-6A06-F0C4-6FF5-622933F2F638}"/>
                </a:ext>
              </a:extLst>
            </p:cNvPr>
            <p:cNvSpPr>
              <a:spLocks noChangeShapeType="1"/>
            </p:cNvSpPr>
            <p:nvPr/>
          </p:nvSpPr>
          <p:spPr bwMode="auto">
            <a:xfrm flipV="1">
              <a:off x="3348184" y="2571012"/>
              <a:ext cx="1472364" cy="328876"/>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 name="Freeform 38">
              <a:extLst>
                <a:ext uri="{FF2B5EF4-FFF2-40B4-BE49-F238E27FC236}">
                  <a16:creationId xmlns:a16="http://schemas.microsoft.com/office/drawing/2014/main" id="{732F5B85-0F23-0BBE-3290-F2579C27A59A}"/>
                </a:ext>
              </a:extLst>
            </p:cNvPr>
            <p:cNvSpPr>
              <a:spLocks noChangeAspect="1"/>
            </p:cNvSpPr>
            <p:nvPr/>
          </p:nvSpPr>
          <p:spPr bwMode="auto">
            <a:xfrm>
              <a:off x="7857074" y="3891482"/>
              <a:ext cx="640856" cy="279221"/>
            </a:xfrm>
            <a:custGeom>
              <a:avLst/>
              <a:gdLst>
                <a:gd name="T0" fmla="*/ 2147483646 w 1928"/>
                <a:gd name="T1" fmla="*/ 2147483646 h 840"/>
                <a:gd name="T2" fmla="*/ 2147483646 w 1928"/>
                <a:gd name="T3" fmla="*/ 2147483646 h 840"/>
                <a:gd name="T4" fmla="*/ 2147483646 w 1928"/>
                <a:gd name="T5" fmla="*/ 2147483646 h 840"/>
                <a:gd name="T6" fmla="*/ 2147483646 w 1928"/>
                <a:gd name="T7" fmla="*/ 2147483646 h 840"/>
                <a:gd name="T8" fmla="*/ 2147483646 w 1928"/>
                <a:gd name="T9" fmla="*/ 2147483646 h 840"/>
                <a:gd name="T10" fmla="*/ 2147483646 w 1928"/>
                <a:gd name="T11" fmla="*/ 2147483646 h 840"/>
                <a:gd name="T12" fmla="*/ 2147483646 w 1928"/>
                <a:gd name="T13" fmla="*/ 2147483646 h 840"/>
                <a:gd name="T14" fmla="*/ 2147483646 w 1928"/>
                <a:gd name="T15" fmla="*/ 2147483646 h 840"/>
                <a:gd name="T16" fmla="*/ 2147483646 w 1928"/>
                <a:gd name="T17" fmla="*/ 2147483646 h 840"/>
                <a:gd name="T18" fmla="*/ 2147483646 w 1928"/>
                <a:gd name="T19" fmla="*/ 2147483646 h 840"/>
                <a:gd name="T20" fmla="*/ 2147483646 w 1928"/>
                <a:gd name="T21" fmla="*/ 2147483646 h 840"/>
                <a:gd name="T22" fmla="*/ 2147483646 w 1928"/>
                <a:gd name="T23" fmla="*/ 2147483646 h 840"/>
                <a:gd name="T24" fmla="*/ 2147483646 w 1928"/>
                <a:gd name="T25" fmla="*/ 2147483646 h 840"/>
                <a:gd name="T26" fmla="*/ 2147483646 w 1928"/>
                <a:gd name="T27" fmla="*/ 2147483646 h 840"/>
                <a:gd name="T28" fmla="*/ 2147483646 w 1928"/>
                <a:gd name="T29" fmla="*/ 2147483646 h 840"/>
                <a:gd name="T30" fmla="*/ 2147483646 w 1928"/>
                <a:gd name="T31" fmla="*/ 2147483646 h 840"/>
                <a:gd name="T32" fmla="*/ 2147483646 w 1928"/>
                <a:gd name="T33" fmla="*/ 2147483646 h 840"/>
                <a:gd name="T34" fmla="*/ 2147483646 w 1928"/>
                <a:gd name="T35" fmla="*/ 2147483646 h 840"/>
                <a:gd name="T36" fmla="*/ 2147483646 w 1928"/>
                <a:gd name="T37" fmla="*/ 2147483646 h 840"/>
                <a:gd name="T38" fmla="*/ 2147483646 w 1928"/>
                <a:gd name="T39" fmla="*/ 2147483646 h 840"/>
                <a:gd name="T40" fmla="*/ 2147483646 w 1928"/>
                <a:gd name="T41" fmla="*/ 2147483646 h 840"/>
                <a:gd name="T42" fmla="*/ 2147483646 w 1928"/>
                <a:gd name="T43" fmla="*/ 2147483646 h 840"/>
                <a:gd name="T44" fmla="*/ 2147483646 w 1928"/>
                <a:gd name="T45" fmla="*/ 2147483646 h 840"/>
                <a:gd name="T46" fmla="*/ 2147483646 w 1928"/>
                <a:gd name="T47" fmla="*/ 2147483646 h 840"/>
                <a:gd name="T48" fmla="*/ 2147483646 w 1928"/>
                <a:gd name="T49" fmla="*/ 2147483646 h 840"/>
                <a:gd name="T50" fmla="*/ 2147483646 w 1928"/>
                <a:gd name="T51" fmla="*/ 2147483646 h 840"/>
                <a:gd name="T52" fmla="*/ 2147483646 w 1928"/>
                <a:gd name="T53" fmla="*/ 2147483646 h 840"/>
                <a:gd name="T54" fmla="*/ 2147483646 w 1928"/>
                <a:gd name="T55" fmla="*/ 2147483646 h 840"/>
                <a:gd name="T56" fmla="*/ 2147483646 w 1928"/>
                <a:gd name="T57" fmla="*/ 2147483646 h 840"/>
                <a:gd name="T58" fmla="*/ 2147483646 w 1928"/>
                <a:gd name="T59" fmla="*/ 2147483646 h 840"/>
                <a:gd name="T60" fmla="*/ 2147483646 w 1928"/>
                <a:gd name="T61" fmla="*/ 2147483646 h 840"/>
                <a:gd name="T62" fmla="*/ 2147483646 w 1928"/>
                <a:gd name="T63" fmla="*/ 2147483646 h 840"/>
                <a:gd name="T64" fmla="*/ 2147483646 w 1928"/>
                <a:gd name="T65" fmla="*/ 0 h 840"/>
                <a:gd name="T66" fmla="*/ 2147483646 w 1928"/>
                <a:gd name="T67" fmla="*/ 2147483646 h 840"/>
                <a:gd name="T68" fmla="*/ 2147483646 w 1928"/>
                <a:gd name="T69" fmla="*/ 2147483646 h 840"/>
                <a:gd name="T70" fmla="*/ 2147483646 w 1928"/>
                <a:gd name="T71" fmla="*/ 2147483646 h 840"/>
                <a:gd name="T72" fmla="*/ 2147483646 w 1928"/>
                <a:gd name="T73" fmla="*/ 2147483646 h 840"/>
                <a:gd name="T74" fmla="*/ 2147483646 w 1928"/>
                <a:gd name="T75" fmla="*/ 2147483646 h 84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928"/>
                <a:gd name="T115" fmla="*/ 0 h 840"/>
                <a:gd name="T116" fmla="*/ 1928 w 1928"/>
                <a:gd name="T117" fmla="*/ 840 h 84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928" h="840">
                  <a:moveTo>
                    <a:pt x="1173" y="96"/>
                  </a:moveTo>
                  <a:cubicBezTo>
                    <a:pt x="1146" y="119"/>
                    <a:pt x="1123" y="142"/>
                    <a:pt x="1090" y="154"/>
                  </a:cubicBezTo>
                  <a:cubicBezTo>
                    <a:pt x="975" y="253"/>
                    <a:pt x="829" y="291"/>
                    <a:pt x="693" y="352"/>
                  </a:cubicBezTo>
                  <a:cubicBezTo>
                    <a:pt x="588" y="399"/>
                    <a:pt x="477" y="449"/>
                    <a:pt x="373" y="499"/>
                  </a:cubicBezTo>
                  <a:cubicBezTo>
                    <a:pt x="350" y="510"/>
                    <a:pt x="332" y="528"/>
                    <a:pt x="309" y="538"/>
                  </a:cubicBezTo>
                  <a:cubicBezTo>
                    <a:pt x="262" y="559"/>
                    <a:pt x="204" y="568"/>
                    <a:pt x="155" y="582"/>
                  </a:cubicBezTo>
                  <a:cubicBezTo>
                    <a:pt x="108" y="596"/>
                    <a:pt x="93" y="602"/>
                    <a:pt x="53" y="627"/>
                  </a:cubicBezTo>
                  <a:cubicBezTo>
                    <a:pt x="40" y="635"/>
                    <a:pt x="0" y="655"/>
                    <a:pt x="15" y="653"/>
                  </a:cubicBezTo>
                  <a:cubicBezTo>
                    <a:pt x="34" y="651"/>
                    <a:pt x="72" y="646"/>
                    <a:pt x="72" y="646"/>
                  </a:cubicBezTo>
                  <a:cubicBezTo>
                    <a:pt x="310" y="538"/>
                    <a:pt x="391" y="557"/>
                    <a:pt x="674" y="550"/>
                  </a:cubicBezTo>
                  <a:cubicBezTo>
                    <a:pt x="773" y="541"/>
                    <a:pt x="869" y="526"/>
                    <a:pt x="968" y="518"/>
                  </a:cubicBezTo>
                  <a:cubicBezTo>
                    <a:pt x="908" y="578"/>
                    <a:pt x="875" y="587"/>
                    <a:pt x="789" y="608"/>
                  </a:cubicBezTo>
                  <a:cubicBezTo>
                    <a:pt x="765" y="622"/>
                    <a:pt x="744" y="642"/>
                    <a:pt x="719" y="653"/>
                  </a:cubicBezTo>
                  <a:cubicBezTo>
                    <a:pt x="709" y="657"/>
                    <a:pt x="678" y="664"/>
                    <a:pt x="687" y="659"/>
                  </a:cubicBezTo>
                  <a:cubicBezTo>
                    <a:pt x="710" y="645"/>
                    <a:pt x="758" y="643"/>
                    <a:pt x="783" y="640"/>
                  </a:cubicBezTo>
                  <a:cubicBezTo>
                    <a:pt x="798" y="616"/>
                    <a:pt x="804" y="590"/>
                    <a:pt x="815" y="563"/>
                  </a:cubicBezTo>
                  <a:cubicBezTo>
                    <a:pt x="807" y="415"/>
                    <a:pt x="818" y="208"/>
                    <a:pt x="763" y="58"/>
                  </a:cubicBezTo>
                  <a:cubicBezTo>
                    <a:pt x="772" y="182"/>
                    <a:pt x="791" y="301"/>
                    <a:pt x="815" y="422"/>
                  </a:cubicBezTo>
                  <a:cubicBezTo>
                    <a:pt x="821" y="531"/>
                    <a:pt x="919" y="818"/>
                    <a:pt x="834" y="749"/>
                  </a:cubicBezTo>
                  <a:cubicBezTo>
                    <a:pt x="823" y="740"/>
                    <a:pt x="816" y="725"/>
                    <a:pt x="802" y="723"/>
                  </a:cubicBezTo>
                  <a:cubicBezTo>
                    <a:pt x="719" y="714"/>
                    <a:pt x="635" y="719"/>
                    <a:pt x="552" y="717"/>
                  </a:cubicBezTo>
                  <a:cubicBezTo>
                    <a:pt x="484" y="720"/>
                    <a:pt x="409" y="734"/>
                    <a:pt x="341" y="723"/>
                  </a:cubicBezTo>
                  <a:cubicBezTo>
                    <a:pt x="695" y="675"/>
                    <a:pt x="1039" y="595"/>
                    <a:pt x="1397" y="570"/>
                  </a:cubicBezTo>
                  <a:cubicBezTo>
                    <a:pt x="1730" y="470"/>
                    <a:pt x="1412" y="570"/>
                    <a:pt x="1736" y="454"/>
                  </a:cubicBezTo>
                  <a:cubicBezTo>
                    <a:pt x="1877" y="403"/>
                    <a:pt x="1928" y="406"/>
                    <a:pt x="1794" y="416"/>
                  </a:cubicBezTo>
                  <a:cubicBezTo>
                    <a:pt x="1783" y="418"/>
                    <a:pt x="1773" y="422"/>
                    <a:pt x="1762" y="422"/>
                  </a:cubicBezTo>
                  <a:cubicBezTo>
                    <a:pt x="1755" y="422"/>
                    <a:pt x="1750" y="415"/>
                    <a:pt x="1743" y="416"/>
                  </a:cubicBezTo>
                  <a:cubicBezTo>
                    <a:pt x="1729" y="418"/>
                    <a:pt x="1717" y="426"/>
                    <a:pt x="1704" y="429"/>
                  </a:cubicBezTo>
                  <a:cubicBezTo>
                    <a:pt x="1622" y="445"/>
                    <a:pt x="1572" y="444"/>
                    <a:pt x="1487" y="448"/>
                  </a:cubicBezTo>
                  <a:cubicBezTo>
                    <a:pt x="1386" y="481"/>
                    <a:pt x="1278" y="454"/>
                    <a:pt x="1173" y="448"/>
                  </a:cubicBezTo>
                  <a:cubicBezTo>
                    <a:pt x="1012" y="414"/>
                    <a:pt x="850" y="393"/>
                    <a:pt x="687" y="378"/>
                  </a:cubicBezTo>
                  <a:cubicBezTo>
                    <a:pt x="646" y="351"/>
                    <a:pt x="665" y="296"/>
                    <a:pt x="655" y="397"/>
                  </a:cubicBezTo>
                  <a:cubicBezTo>
                    <a:pt x="633" y="263"/>
                    <a:pt x="606" y="130"/>
                    <a:pt x="565" y="0"/>
                  </a:cubicBezTo>
                  <a:cubicBezTo>
                    <a:pt x="556" y="118"/>
                    <a:pt x="594" y="224"/>
                    <a:pt x="610" y="339"/>
                  </a:cubicBezTo>
                  <a:cubicBezTo>
                    <a:pt x="627" y="467"/>
                    <a:pt x="634" y="597"/>
                    <a:pt x="680" y="717"/>
                  </a:cubicBezTo>
                  <a:cubicBezTo>
                    <a:pt x="690" y="780"/>
                    <a:pt x="682" y="748"/>
                    <a:pt x="706" y="813"/>
                  </a:cubicBezTo>
                  <a:cubicBezTo>
                    <a:pt x="709" y="820"/>
                    <a:pt x="718" y="840"/>
                    <a:pt x="719" y="832"/>
                  </a:cubicBezTo>
                  <a:cubicBezTo>
                    <a:pt x="724" y="798"/>
                    <a:pt x="719" y="764"/>
                    <a:pt x="719" y="730"/>
                  </a:cubicBezTo>
                </a:path>
              </a:pathLst>
            </a:custGeom>
            <a:noFill/>
            <a:ln w="95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AutoShape 39">
              <a:extLst>
                <a:ext uri="{FF2B5EF4-FFF2-40B4-BE49-F238E27FC236}">
                  <a16:creationId xmlns:a16="http://schemas.microsoft.com/office/drawing/2014/main" id="{F04FC47C-FE7D-3800-CDA9-B814390570F1}"/>
                </a:ext>
              </a:extLst>
            </p:cNvPr>
            <p:cNvSpPr>
              <a:spLocks noChangeArrowheads="1"/>
            </p:cNvSpPr>
            <p:nvPr/>
          </p:nvSpPr>
          <p:spPr bwMode="auto">
            <a:xfrm>
              <a:off x="6148516" y="4214941"/>
              <a:ext cx="1434754" cy="331387"/>
            </a:xfrm>
            <a:prstGeom prst="wedgeRoundRectCallout">
              <a:avLst>
                <a:gd name="adj1" fmla="val 67718"/>
                <a:gd name="adj2" fmla="val -100192"/>
                <a:gd name="adj3" fmla="val 16667"/>
              </a:avLst>
            </a:prstGeom>
            <a:solidFill>
              <a:srgbClr val="FFFFFF"/>
            </a:solidFill>
            <a:ln w="9525">
              <a:solidFill>
                <a:srgbClr val="000000"/>
              </a:solidFill>
              <a:miter lim="800000"/>
              <a:headEnd/>
              <a:tailEnd/>
            </a:ln>
          </p:spPr>
          <p:txBody>
            <a:bodyPr/>
            <a:lstStyle/>
            <a:p>
              <a:pPr eaLnBrk="1" fontAlgn="auto" hangingPunct="1">
                <a:spcBef>
                  <a:spcPts val="0"/>
                </a:spcBef>
                <a:spcAft>
                  <a:spcPts val="0"/>
                </a:spcAft>
                <a:defRPr/>
              </a:pPr>
              <a:r>
                <a:rPr lang="el-GR" sz="1600" b="1" dirty="0">
                  <a:solidFill>
                    <a:srgbClr val="0070C0"/>
                  </a:solidFill>
                  <a:effectLst>
                    <a:outerShdw blurRad="38100" dist="38100" dir="2700000" algn="tl">
                      <a:srgbClr val="000000">
                        <a:alpha val="43137"/>
                      </a:srgbClr>
                    </a:outerShdw>
                  </a:effectLst>
                  <a:latin typeface="+mn-lt"/>
                  <a:cs typeface="+mn-cs"/>
                </a:rPr>
                <a:t>Μονογραφή</a:t>
              </a:r>
            </a:p>
          </p:txBody>
        </p:sp>
      </p:grpSp>
      <p:sp>
        <p:nvSpPr>
          <p:cNvPr id="7" name="AutoShape 39">
            <a:extLst>
              <a:ext uri="{FF2B5EF4-FFF2-40B4-BE49-F238E27FC236}">
                <a16:creationId xmlns:a16="http://schemas.microsoft.com/office/drawing/2014/main" id="{8B085ACB-0F9B-EF0A-885E-4A543D4A2936}"/>
              </a:ext>
            </a:extLst>
          </p:cNvPr>
          <p:cNvSpPr>
            <a:spLocks noChangeArrowheads="1"/>
          </p:cNvSpPr>
          <p:nvPr/>
        </p:nvSpPr>
        <p:spPr bwMode="auto">
          <a:xfrm>
            <a:off x="9278884" y="5216136"/>
            <a:ext cx="2519391" cy="230272"/>
          </a:xfrm>
          <a:prstGeom prst="wedgeRoundRectCallout">
            <a:avLst>
              <a:gd name="adj1" fmla="val 15691"/>
              <a:gd name="adj2" fmla="val -199400"/>
              <a:gd name="adj3" fmla="val 16667"/>
            </a:avLst>
          </a:prstGeom>
          <a:solidFill>
            <a:schemeClr val="accent6">
              <a:lumMod val="40000"/>
              <a:lumOff val="60000"/>
            </a:schemeClr>
          </a:solidFill>
          <a:ln w="9525">
            <a:solidFill>
              <a:srgbClr val="000000"/>
            </a:solidFill>
            <a:miter lim="800000"/>
            <a:headEnd/>
            <a:tailEnd/>
          </a:ln>
        </p:spPr>
        <p:txBody>
          <a:bodyPr/>
          <a:lstStyle/>
          <a:p>
            <a:pPr eaLnBrk="1" fontAlgn="auto" hangingPunct="1">
              <a:spcBef>
                <a:spcPts val="0"/>
              </a:spcBef>
              <a:spcAft>
                <a:spcPts val="0"/>
              </a:spcAft>
              <a:defRPr/>
            </a:pPr>
            <a:r>
              <a:rPr lang="el-GR" sz="1400" b="1" dirty="0">
                <a:solidFill>
                  <a:srgbClr val="0070C0"/>
                </a:solidFill>
                <a:effectLst>
                  <a:outerShdw blurRad="38100" dist="38100" dir="2700000" algn="tl">
                    <a:srgbClr val="000000">
                      <a:alpha val="43137"/>
                    </a:srgbClr>
                  </a:outerShdw>
                </a:effectLst>
                <a:latin typeface="+mn-lt"/>
                <a:cs typeface="+mn-cs"/>
              </a:rPr>
              <a:t>Τελευταία σελίδα του Γραπτού</a:t>
            </a:r>
          </a:p>
        </p:txBody>
      </p:sp>
      <p:sp>
        <p:nvSpPr>
          <p:cNvPr id="3" name="Freeform 38">
            <a:extLst>
              <a:ext uri="{FF2B5EF4-FFF2-40B4-BE49-F238E27FC236}">
                <a16:creationId xmlns:a16="http://schemas.microsoft.com/office/drawing/2014/main" id="{FA88D58E-3540-D42F-51FE-754468D251F8}"/>
              </a:ext>
            </a:extLst>
          </p:cNvPr>
          <p:cNvSpPr>
            <a:spLocks noChangeAspect="1"/>
          </p:cNvSpPr>
          <p:nvPr/>
        </p:nvSpPr>
        <p:spPr bwMode="auto">
          <a:xfrm>
            <a:off x="8126739" y="5058068"/>
            <a:ext cx="495680" cy="228594"/>
          </a:xfrm>
          <a:custGeom>
            <a:avLst/>
            <a:gdLst>
              <a:gd name="T0" fmla="*/ 2147483646 w 1928"/>
              <a:gd name="T1" fmla="*/ 2147483646 h 840"/>
              <a:gd name="T2" fmla="*/ 2147483646 w 1928"/>
              <a:gd name="T3" fmla="*/ 2147483646 h 840"/>
              <a:gd name="T4" fmla="*/ 2147483646 w 1928"/>
              <a:gd name="T5" fmla="*/ 2147483646 h 840"/>
              <a:gd name="T6" fmla="*/ 2147483646 w 1928"/>
              <a:gd name="T7" fmla="*/ 2147483646 h 840"/>
              <a:gd name="T8" fmla="*/ 2147483646 w 1928"/>
              <a:gd name="T9" fmla="*/ 2147483646 h 840"/>
              <a:gd name="T10" fmla="*/ 2147483646 w 1928"/>
              <a:gd name="T11" fmla="*/ 2147483646 h 840"/>
              <a:gd name="T12" fmla="*/ 2147483646 w 1928"/>
              <a:gd name="T13" fmla="*/ 2147483646 h 840"/>
              <a:gd name="T14" fmla="*/ 2147483646 w 1928"/>
              <a:gd name="T15" fmla="*/ 2147483646 h 840"/>
              <a:gd name="T16" fmla="*/ 2147483646 w 1928"/>
              <a:gd name="T17" fmla="*/ 2147483646 h 840"/>
              <a:gd name="T18" fmla="*/ 2147483646 w 1928"/>
              <a:gd name="T19" fmla="*/ 2147483646 h 840"/>
              <a:gd name="T20" fmla="*/ 2147483646 w 1928"/>
              <a:gd name="T21" fmla="*/ 2147483646 h 840"/>
              <a:gd name="T22" fmla="*/ 2147483646 w 1928"/>
              <a:gd name="T23" fmla="*/ 2147483646 h 840"/>
              <a:gd name="T24" fmla="*/ 2147483646 w 1928"/>
              <a:gd name="T25" fmla="*/ 2147483646 h 840"/>
              <a:gd name="T26" fmla="*/ 2147483646 w 1928"/>
              <a:gd name="T27" fmla="*/ 2147483646 h 840"/>
              <a:gd name="T28" fmla="*/ 2147483646 w 1928"/>
              <a:gd name="T29" fmla="*/ 2147483646 h 840"/>
              <a:gd name="T30" fmla="*/ 2147483646 w 1928"/>
              <a:gd name="T31" fmla="*/ 2147483646 h 840"/>
              <a:gd name="T32" fmla="*/ 2147483646 w 1928"/>
              <a:gd name="T33" fmla="*/ 2147483646 h 840"/>
              <a:gd name="T34" fmla="*/ 2147483646 w 1928"/>
              <a:gd name="T35" fmla="*/ 2147483646 h 840"/>
              <a:gd name="T36" fmla="*/ 2147483646 w 1928"/>
              <a:gd name="T37" fmla="*/ 2147483646 h 840"/>
              <a:gd name="T38" fmla="*/ 2147483646 w 1928"/>
              <a:gd name="T39" fmla="*/ 2147483646 h 840"/>
              <a:gd name="T40" fmla="*/ 2147483646 w 1928"/>
              <a:gd name="T41" fmla="*/ 2147483646 h 840"/>
              <a:gd name="T42" fmla="*/ 2147483646 w 1928"/>
              <a:gd name="T43" fmla="*/ 2147483646 h 840"/>
              <a:gd name="T44" fmla="*/ 2147483646 w 1928"/>
              <a:gd name="T45" fmla="*/ 2147483646 h 840"/>
              <a:gd name="T46" fmla="*/ 2147483646 w 1928"/>
              <a:gd name="T47" fmla="*/ 2147483646 h 840"/>
              <a:gd name="T48" fmla="*/ 2147483646 w 1928"/>
              <a:gd name="T49" fmla="*/ 2147483646 h 840"/>
              <a:gd name="T50" fmla="*/ 2147483646 w 1928"/>
              <a:gd name="T51" fmla="*/ 2147483646 h 840"/>
              <a:gd name="T52" fmla="*/ 2147483646 w 1928"/>
              <a:gd name="T53" fmla="*/ 2147483646 h 840"/>
              <a:gd name="T54" fmla="*/ 2147483646 w 1928"/>
              <a:gd name="T55" fmla="*/ 2147483646 h 840"/>
              <a:gd name="T56" fmla="*/ 2147483646 w 1928"/>
              <a:gd name="T57" fmla="*/ 2147483646 h 840"/>
              <a:gd name="T58" fmla="*/ 2147483646 w 1928"/>
              <a:gd name="T59" fmla="*/ 2147483646 h 840"/>
              <a:gd name="T60" fmla="*/ 2147483646 w 1928"/>
              <a:gd name="T61" fmla="*/ 2147483646 h 840"/>
              <a:gd name="T62" fmla="*/ 2147483646 w 1928"/>
              <a:gd name="T63" fmla="*/ 2147483646 h 840"/>
              <a:gd name="T64" fmla="*/ 2147483646 w 1928"/>
              <a:gd name="T65" fmla="*/ 0 h 840"/>
              <a:gd name="T66" fmla="*/ 2147483646 w 1928"/>
              <a:gd name="T67" fmla="*/ 2147483646 h 840"/>
              <a:gd name="T68" fmla="*/ 2147483646 w 1928"/>
              <a:gd name="T69" fmla="*/ 2147483646 h 840"/>
              <a:gd name="T70" fmla="*/ 2147483646 w 1928"/>
              <a:gd name="T71" fmla="*/ 2147483646 h 840"/>
              <a:gd name="T72" fmla="*/ 2147483646 w 1928"/>
              <a:gd name="T73" fmla="*/ 2147483646 h 840"/>
              <a:gd name="T74" fmla="*/ 2147483646 w 1928"/>
              <a:gd name="T75" fmla="*/ 2147483646 h 84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928"/>
              <a:gd name="T115" fmla="*/ 0 h 840"/>
              <a:gd name="T116" fmla="*/ 1928 w 1928"/>
              <a:gd name="T117" fmla="*/ 840 h 84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928" h="840">
                <a:moveTo>
                  <a:pt x="1173" y="96"/>
                </a:moveTo>
                <a:cubicBezTo>
                  <a:pt x="1146" y="119"/>
                  <a:pt x="1123" y="142"/>
                  <a:pt x="1090" y="154"/>
                </a:cubicBezTo>
                <a:cubicBezTo>
                  <a:pt x="975" y="253"/>
                  <a:pt x="829" y="291"/>
                  <a:pt x="693" y="352"/>
                </a:cubicBezTo>
                <a:cubicBezTo>
                  <a:pt x="588" y="399"/>
                  <a:pt x="477" y="449"/>
                  <a:pt x="373" y="499"/>
                </a:cubicBezTo>
                <a:cubicBezTo>
                  <a:pt x="350" y="510"/>
                  <a:pt x="332" y="528"/>
                  <a:pt x="309" y="538"/>
                </a:cubicBezTo>
                <a:cubicBezTo>
                  <a:pt x="262" y="559"/>
                  <a:pt x="204" y="568"/>
                  <a:pt x="155" y="582"/>
                </a:cubicBezTo>
                <a:cubicBezTo>
                  <a:pt x="108" y="596"/>
                  <a:pt x="93" y="602"/>
                  <a:pt x="53" y="627"/>
                </a:cubicBezTo>
                <a:cubicBezTo>
                  <a:pt x="40" y="635"/>
                  <a:pt x="0" y="655"/>
                  <a:pt x="15" y="653"/>
                </a:cubicBezTo>
                <a:cubicBezTo>
                  <a:pt x="34" y="651"/>
                  <a:pt x="72" y="646"/>
                  <a:pt x="72" y="646"/>
                </a:cubicBezTo>
                <a:cubicBezTo>
                  <a:pt x="310" y="538"/>
                  <a:pt x="391" y="557"/>
                  <a:pt x="674" y="550"/>
                </a:cubicBezTo>
                <a:cubicBezTo>
                  <a:pt x="773" y="541"/>
                  <a:pt x="869" y="526"/>
                  <a:pt x="968" y="518"/>
                </a:cubicBezTo>
                <a:cubicBezTo>
                  <a:pt x="908" y="578"/>
                  <a:pt x="875" y="587"/>
                  <a:pt x="789" y="608"/>
                </a:cubicBezTo>
                <a:cubicBezTo>
                  <a:pt x="765" y="622"/>
                  <a:pt x="744" y="642"/>
                  <a:pt x="719" y="653"/>
                </a:cubicBezTo>
                <a:cubicBezTo>
                  <a:pt x="709" y="657"/>
                  <a:pt x="678" y="664"/>
                  <a:pt x="687" y="659"/>
                </a:cubicBezTo>
                <a:cubicBezTo>
                  <a:pt x="710" y="645"/>
                  <a:pt x="758" y="643"/>
                  <a:pt x="783" y="640"/>
                </a:cubicBezTo>
                <a:cubicBezTo>
                  <a:pt x="798" y="616"/>
                  <a:pt x="804" y="590"/>
                  <a:pt x="815" y="563"/>
                </a:cubicBezTo>
                <a:cubicBezTo>
                  <a:pt x="807" y="415"/>
                  <a:pt x="818" y="208"/>
                  <a:pt x="763" y="58"/>
                </a:cubicBezTo>
                <a:cubicBezTo>
                  <a:pt x="772" y="182"/>
                  <a:pt x="791" y="301"/>
                  <a:pt x="815" y="422"/>
                </a:cubicBezTo>
                <a:cubicBezTo>
                  <a:pt x="821" y="531"/>
                  <a:pt x="919" y="818"/>
                  <a:pt x="834" y="749"/>
                </a:cubicBezTo>
                <a:cubicBezTo>
                  <a:pt x="823" y="740"/>
                  <a:pt x="816" y="725"/>
                  <a:pt x="802" y="723"/>
                </a:cubicBezTo>
                <a:cubicBezTo>
                  <a:pt x="719" y="714"/>
                  <a:pt x="635" y="719"/>
                  <a:pt x="552" y="717"/>
                </a:cubicBezTo>
                <a:cubicBezTo>
                  <a:pt x="484" y="720"/>
                  <a:pt x="409" y="734"/>
                  <a:pt x="341" y="723"/>
                </a:cubicBezTo>
                <a:cubicBezTo>
                  <a:pt x="695" y="675"/>
                  <a:pt x="1039" y="595"/>
                  <a:pt x="1397" y="570"/>
                </a:cubicBezTo>
                <a:cubicBezTo>
                  <a:pt x="1730" y="470"/>
                  <a:pt x="1412" y="570"/>
                  <a:pt x="1736" y="454"/>
                </a:cubicBezTo>
                <a:cubicBezTo>
                  <a:pt x="1877" y="403"/>
                  <a:pt x="1928" y="406"/>
                  <a:pt x="1794" y="416"/>
                </a:cubicBezTo>
                <a:cubicBezTo>
                  <a:pt x="1783" y="418"/>
                  <a:pt x="1773" y="422"/>
                  <a:pt x="1762" y="422"/>
                </a:cubicBezTo>
                <a:cubicBezTo>
                  <a:pt x="1755" y="422"/>
                  <a:pt x="1750" y="415"/>
                  <a:pt x="1743" y="416"/>
                </a:cubicBezTo>
                <a:cubicBezTo>
                  <a:pt x="1729" y="418"/>
                  <a:pt x="1717" y="426"/>
                  <a:pt x="1704" y="429"/>
                </a:cubicBezTo>
                <a:cubicBezTo>
                  <a:pt x="1622" y="445"/>
                  <a:pt x="1572" y="444"/>
                  <a:pt x="1487" y="448"/>
                </a:cubicBezTo>
                <a:cubicBezTo>
                  <a:pt x="1386" y="481"/>
                  <a:pt x="1278" y="454"/>
                  <a:pt x="1173" y="448"/>
                </a:cubicBezTo>
                <a:cubicBezTo>
                  <a:pt x="1012" y="414"/>
                  <a:pt x="850" y="393"/>
                  <a:pt x="687" y="378"/>
                </a:cubicBezTo>
                <a:cubicBezTo>
                  <a:pt x="646" y="351"/>
                  <a:pt x="665" y="296"/>
                  <a:pt x="655" y="397"/>
                </a:cubicBezTo>
                <a:cubicBezTo>
                  <a:pt x="633" y="263"/>
                  <a:pt x="606" y="130"/>
                  <a:pt x="565" y="0"/>
                </a:cubicBezTo>
                <a:cubicBezTo>
                  <a:pt x="556" y="118"/>
                  <a:pt x="594" y="224"/>
                  <a:pt x="610" y="339"/>
                </a:cubicBezTo>
                <a:cubicBezTo>
                  <a:pt x="627" y="467"/>
                  <a:pt x="634" y="597"/>
                  <a:pt x="680" y="717"/>
                </a:cubicBezTo>
                <a:cubicBezTo>
                  <a:pt x="690" y="780"/>
                  <a:pt x="682" y="748"/>
                  <a:pt x="706" y="813"/>
                </a:cubicBezTo>
                <a:cubicBezTo>
                  <a:pt x="709" y="820"/>
                  <a:pt x="718" y="840"/>
                  <a:pt x="719" y="832"/>
                </a:cubicBezTo>
                <a:cubicBezTo>
                  <a:pt x="724" y="798"/>
                  <a:pt x="719" y="764"/>
                  <a:pt x="719" y="730"/>
                </a:cubicBezTo>
              </a:path>
            </a:pathLst>
          </a:custGeom>
          <a:noFill/>
          <a:ln w="9525">
            <a:solidFill>
              <a:srgbClr val="0070C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extLst>
      <p:ext uri="{BB962C8B-B14F-4D97-AF65-F5344CB8AC3E}">
        <p14:creationId xmlns:p14="http://schemas.microsoft.com/office/powerpoint/2010/main" val="435845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cxnSp>
        <p:nvCxnSpPr>
          <p:cNvPr id="23" name="Straight Connector 22">
            <a:extLst>
              <a:ext uri="{FF2B5EF4-FFF2-40B4-BE49-F238E27FC236}">
                <a16:creationId xmlns:a16="http://schemas.microsoft.com/office/drawing/2014/main" id="{F44CB8CB-D706-4D74-9772-DBB3063E103F}"/>
              </a:ext>
            </a:extLst>
          </p:cNvPr>
          <p:cNvCxnSpPr/>
          <p:nvPr/>
        </p:nvCxnSpPr>
        <p:spPr>
          <a:xfrm>
            <a:off x="5747656" y="5751073"/>
            <a:ext cx="0" cy="106280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CB302C57-E590-D8FF-64FC-A4C04570D798}"/>
              </a:ext>
            </a:extLst>
          </p:cNvPr>
          <p:cNvSpPr txBox="1"/>
          <p:nvPr/>
        </p:nvSpPr>
        <p:spPr>
          <a:xfrm>
            <a:off x="1768265" y="838308"/>
            <a:ext cx="10169733" cy="3262432"/>
          </a:xfrm>
          <a:prstGeom prst="rect">
            <a:avLst/>
          </a:prstGeom>
          <a:noFill/>
        </p:spPr>
        <p:txBody>
          <a:bodyPr wrap="square">
            <a:spAutoFit/>
          </a:bodyPr>
          <a:lstStyle/>
          <a:p>
            <a:pPr lvl="0" algn="just" fontAlgn="t">
              <a:spcAft>
                <a:spcPts val="1200"/>
              </a:spcAft>
            </a:pPr>
            <a:r>
              <a:rPr lang="el-GR" sz="22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Στην περίπτωση που οι μαθητές/</a:t>
            </a:r>
            <a:r>
              <a:rPr lang="el-GR" sz="2200" u="none" strike="noStrike" dirty="0" err="1">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τριες</a:t>
            </a:r>
            <a:r>
              <a:rPr lang="el-GR" sz="22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χρησιμοποιήσουν </a:t>
            </a:r>
            <a:r>
              <a:rPr lang="el-GR" sz="2200" b="1"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δύο τετράδια απαντήσεων</a:t>
            </a:r>
            <a:r>
              <a:rPr lang="el-GR" sz="2200" dirty="0">
                <a:solidFill>
                  <a:schemeClr val="accent1">
                    <a:lumMod val="50000"/>
                  </a:schemeClr>
                </a:solidFill>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fontAlgn="t">
              <a:spcAft>
                <a:spcPts val="1200"/>
              </a:spcAft>
              <a:buFont typeface="Arial" panose="020B0604020202020204" pitchFamily="34" charset="0"/>
              <a:buChar char="•"/>
            </a:pPr>
            <a:r>
              <a:rPr lang="el-GR" sz="22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Καλύπτουν τα στοιχεία των μαθητών/</a:t>
            </a:r>
            <a:r>
              <a:rPr lang="el-GR" sz="2200" u="none" strike="noStrike" dirty="0" err="1">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τριων</a:t>
            </a:r>
            <a:r>
              <a:rPr lang="el-GR" sz="22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με αυτοκόλλητες μεμβράνες και στα 2 τετράδια. </a:t>
            </a:r>
          </a:p>
          <a:p>
            <a:pPr marL="342900" lvl="0" indent="-342900" algn="just" fontAlgn="t">
              <a:spcAft>
                <a:spcPts val="1200"/>
              </a:spcAft>
              <a:buFont typeface="Arial" panose="020B0604020202020204" pitchFamily="34" charset="0"/>
              <a:buChar char="•"/>
            </a:pPr>
            <a:r>
              <a:rPr lang="el-GR" sz="22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Στη συνέχεια τοποθετούν το δεύτερο τετράδιο μέσα στο πρώτο (ανάμεσα στην τελευταία σελίδα και το οπισθόφυλλο) και τα συνδέουν με συρραπτικό τα δύο πίσω εξώφυλλα στις τέσσερις γωνίες τους. </a:t>
            </a:r>
          </a:p>
          <a:p>
            <a:pPr marL="342900" lvl="0" indent="-342900" algn="just" fontAlgn="t">
              <a:spcAft>
                <a:spcPts val="1200"/>
              </a:spcAft>
              <a:buFont typeface="Arial" panose="020B0604020202020204" pitchFamily="34" charset="0"/>
              <a:buChar char="•"/>
            </a:pPr>
            <a:r>
              <a:rPr lang="el-GR" sz="22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Τέλος δένουν τα δύο τετράδια με ειδικό κορδονάκι. </a:t>
            </a:r>
            <a:endParaRPr lang="en-US" sz="2200" u="none" strike="noStrike"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6" name="Picture 5">
            <a:extLst>
              <a:ext uri="{FF2B5EF4-FFF2-40B4-BE49-F238E27FC236}">
                <a16:creationId xmlns:a16="http://schemas.microsoft.com/office/drawing/2014/main" id="{D3438F35-EE59-3C3F-4F35-62801FDBC8FA}"/>
              </a:ext>
            </a:extLst>
          </p:cNvPr>
          <p:cNvPicPr>
            <a:picLocks noChangeAspect="1"/>
          </p:cNvPicPr>
          <p:nvPr/>
        </p:nvPicPr>
        <p:blipFill>
          <a:blip r:embed="rId2"/>
          <a:stretch>
            <a:fillRect/>
          </a:stretch>
        </p:blipFill>
        <p:spPr>
          <a:xfrm>
            <a:off x="6853131" y="3429000"/>
            <a:ext cx="5225078" cy="3693033"/>
          </a:xfrm>
          <a:prstGeom prst="rect">
            <a:avLst/>
          </a:prstGeom>
        </p:spPr>
      </p:pic>
      <p:sp>
        <p:nvSpPr>
          <p:cNvPr id="8" name="TextBox 7">
            <a:extLst>
              <a:ext uri="{FF2B5EF4-FFF2-40B4-BE49-F238E27FC236}">
                <a16:creationId xmlns:a16="http://schemas.microsoft.com/office/drawing/2014/main" id="{CFC1FA99-1718-65A4-9CC4-652C393EF85E}"/>
              </a:ext>
            </a:extLst>
          </p:cNvPr>
          <p:cNvSpPr txBox="1"/>
          <p:nvPr/>
        </p:nvSpPr>
        <p:spPr>
          <a:xfrm>
            <a:off x="379514" y="191977"/>
            <a:ext cx="11386390" cy="646331"/>
          </a:xfrm>
          <a:prstGeom prst="rect">
            <a:avLst/>
          </a:prstGeom>
          <a:noFill/>
        </p:spPr>
        <p:txBody>
          <a:bodyPr wrap="square">
            <a:spAutoFit/>
          </a:bodyPr>
          <a:lstStyle/>
          <a:p>
            <a:pPr algn="ctr"/>
            <a:r>
              <a:rPr lang="el-GR"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Δύο τετράδια</a:t>
            </a:r>
          </a:p>
        </p:txBody>
      </p:sp>
    </p:spTree>
    <p:extLst>
      <p:ext uri="{BB962C8B-B14F-4D97-AF65-F5344CB8AC3E}">
        <p14:creationId xmlns:p14="http://schemas.microsoft.com/office/powerpoint/2010/main" val="38750461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26</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287610" y="44126"/>
            <a:ext cx="11606881"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Λήξη Εξέτασης</a:t>
            </a:r>
          </a:p>
        </p:txBody>
      </p:sp>
      <p:sp>
        <p:nvSpPr>
          <p:cNvPr id="5" name="TextBox 4">
            <a:extLst>
              <a:ext uri="{FF2B5EF4-FFF2-40B4-BE49-F238E27FC236}">
                <a16:creationId xmlns:a16="http://schemas.microsoft.com/office/drawing/2014/main" id="{A4AC9065-E892-4589-AE97-6AB24FF84165}"/>
              </a:ext>
            </a:extLst>
          </p:cNvPr>
          <p:cNvSpPr txBox="1"/>
          <p:nvPr/>
        </p:nvSpPr>
        <p:spPr>
          <a:xfrm>
            <a:off x="2926079" y="1590370"/>
            <a:ext cx="8914229" cy="2406813"/>
          </a:xfrm>
          <a:prstGeom prst="rect">
            <a:avLst/>
          </a:prstGeom>
          <a:noFill/>
        </p:spPr>
        <p:txBody>
          <a:bodyPr wrap="square">
            <a:spAutoFit/>
          </a:bodyPr>
          <a:lstStyle/>
          <a:p>
            <a:pPr marL="342900" lvl="0" indent="-342900" algn="just" fontAlgn="t">
              <a:lnSpc>
                <a:spcPct val="115000"/>
              </a:lnSpc>
              <a:spcBef>
                <a:spcPts val="1200"/>
              </a:spcBef>
              <a:spcAft>
                <a:spcPts val="1200"/>
              </a:spcAft>
              <a:buFont typeface="Arial" panose="020B0604020202020204" pitchFamily="34" charset="0"/>
              <a:buChar char="•"/>
            </a:pP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Παραδίνουν στον/στην πρόεδρο της Επιτροπής Τελικών Εξετάσεων: </a:t>
            </a:r>
          </a:p>
          <a:p>
            <a:pPr marL="800100" lvl="1" indent="-342900" algn="just" fontAlgn="t">
              <a:lnSpc>
                <a:spcPct val="115000"/>
              </a:lnSpc>
              <a:spcBef>
                <a:spcPts val="1200"/>
              </a:spcBef>
              <a:spcAft>
                <a:spcPts val="1200"/>
              </a:spcAft>
              <a:buFont typeface="Wingdings" panose="05000000000000000000" pitchFamily="2" charset="2"/>
              <a:buChar char="ü"/>
            </a:pP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τα </a:t>
            </a:r>
            <a:r>
              <a:rPr lang="el-GR" sz="2400"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γραπτά</a:t>
            </a:r>
            <a:endPar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endParaRPr>
          </a:p>
          <a:p>
            <a:pPr marL="800100" lvl="1" indent="-342900" algn="just" fontAlgn="t">
              <a:lnSpc>
                <a:spcPct val="115000"/>
              </a:lnSpc>
              <a:spcBef>
                <a:spcPts val="1200"/>
              </a:spcBef>
              <a:spcAft>
                <a:spcPts val="1200"/>
              </a:spcAft>
              <a:buFont typeface="Wingdings" panose="05000000000000000000" pitchFamily="2" charset="2"/>
              <a:buChar char="ü"/>
            </a:pPr>
            <a:r>
              <a:rPr lang="el-GR" sz="2400" dirty="0">
                <a:solidFill>
                  <a:schemeClr val="accent1">
                    <a:lumMod val="50000"/>
                  </a:schemeClr>
                </a:solidFill>
                <a:latin typeface="Arial" panose="020B0604020202020204" pitchFamily="34" charset="0"/>
                <a:ea typeface="Times New Roman" panose="02020603050405020304" pitchFamily="18" charset="0"/>
                <a:cs typeface="Times New Roman" panose="02020603050405020304" pitchFamily="18" charset="0"/>
              </a:rPr>
              <a:t>τ</a:t>
            </a: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ον </a:t>
            </a:r>
            <a:r>
              <a:rPr lang="el-GR" sz="2400" u="sng"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κατάλογο</a:t>
            </a:r>
            <a:r>
              <a:rPr lang="el-GR" sz="2400" u="none" strike="noStrike" dirty="0">
                <a:solidFill>
                  <a:schemeClr val="accent1">
                    <a:lumMod val="50000"/>
                  </a:schemeClr>
                </a:solidFill>
                <a:effectLst/>
                <a:latin typeface="Arial" panose="020B0604020202020204" pitchFamily="34" charset="0"/>
                <a:ea typeface="Times New Roman" panose="02020603050405020304" pitchFamily="18" charset="0"/>
                <a:cs typeface="Times New Roman" panose="02020603050405020304" pitchFamily="18" charset="0"/>
              </a:rPr>
              <a:t> των παρόντων μαθητών/τριών.</a:t>
            </a:r>
            <a:endParaRPr lang="en-US" sz="2400" u="none" strike="noStrike" dirty="0">
              <a:solidFill>
                <a:schemeClr val="accent1">
                  <a:lumMod val="50000"/>
                </a:schemeClr>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62875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1076739" y="0"/>
            <a:ext cx="11949838"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Περιστατικό </a:t>
            </a:r>
            <a:r>
              <a:rPr lang="el-GR" sz="3600" b="1" dirty="0" err="1">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Δολίευσης</a:t>
            </a:r>
            <a:endPar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5AD950D5-B103-E012-8D73-0681776CAF61}"/>
              </a:ext>
            </a:extLst>
          </p:cNvPr>
          <p:cNvSpPr txBox="1"/>
          <p:nvPr/>
        </p:nvSpPr>
        <p:spPr>
          <a:xfrm>
            <a:off x="3336354" y="821968"/>
            <a:ext cx="8947085" cy="3801041"/>
          </a:xfrm>
          <a:prstGeom prst="rect">
            <a:avLst/>
          </a:prstGeom>
          <a:noFill/>
        </p:spPr>
        <p:txBody>
          <a:bodyPr wrap="square">
            <a:spAutoFit/>
          </a:bodyPr>
          <a:lstStyle/>
          <a:p>
            <a:pPr algn="just">
              <a:spcAft>
                <a:spcPts val="600"/>
              </a:spcAft>
            </a:pP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Σε περίπτωση δολίευσης ή απόπειρας δολίευσης: </a:t>
            </a:r>
          </a:p>
          <a:p>
            <a:pPr marL="285750" indent="-285750" algn="just">
              <a:spcAft>
                <a:spcPts val="600"/>
              </a:spcAft>
              <a:buFont typeface="Arial" panose="020B0604020202020204" pitchFamily="34" charset="0"/>
              <a:buChar char="•"/>
            </a:pPr>
            <a:r>
              <a:rPr lang="el-GR" b="1" u="sng" dirty="0">
                <a:solidFill>
                  <a:schemeClr val="accent1">
                    <a:lumMod val="50000"/>
                  </a:schemeClr>
                </a:solidFill>
                <a:latin typeface="Arial" panose="020B0604020202020204" pitchFamily="34" charset="0"/>
                <a:ea typeface="Times New Roman" panose="02020603050405020304" pitchFamily="18" charset="0"/>
              </a:rPr>
              <a:t>Π</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αραλαμβάνουν</a:t>
            </a:r>
            <a:r>
              <a:rPr lang="el-GR" sz="1800" dirty="0">
                <a:solidFill>
                  <a:schemeClr val="accent1">
                    <a:lumMod val="50000"/>
                  </a:schemeClr>
                </a:solidFill>
                <a:effectLst/>
                <a:latin typeface="Arial" panose="020B0604020202020204" pitchFamily="34" charset="0"/>
                <a:ea typeface="Times New Roman" panose="02020603050405020304" pitchFamily="18" charset="0"/>
              </a:rPr>
              <a:t> τα σχετικά τεκμήρια</a:t>
            </a:r>
            <a:r>
              <a:rPr lang="el-GR" dirty="0">
                <a:solidFill>
                  <a:schemeClr val="accent1">
                    <a:lumMod val="50000"/>
                  </a:schemeClr>
                </a:solidFill>
                <a:latin typeface="Arial" panose="020B0604020202020204" pitchFamily="34" charset="0"/>
                <a:ea typeface="Times New Roman" panose="02020603050405020304" pitchFamily="18" charset="0"/>
              </a:rPr>
              <a:t>.</a:t>
            </a:r>
            <a:r>
              <a:rPr lang="el-GR" sz="1800" dirty="0">
                <a:solidFill>
                  <a:schemeClr val="accent1">
                    <a:lumMod val="50000"/>
                  </a:schemeClr>
                </a:solidFill>
                <a:effectLst/>
                <a:latin typeface="Arial" panose="020B0604020202020204" pitchFamily="34" charset="0"/>
                <a:ea typeface="Times New Roman" panose="02020603050405020304" pitchFamily="18" charset="0"/>
              </a:rPr>
              <a:t> </a:t>
            </a:r>
          </a:p>
          <a:p>
            <a:pPr marL="285750" indent="-285750" algn="just">
              <a:spcAft>
                <a:spcPts val="600"/>
              </a:spcAft>
              <a:buFont typeface="Arial" panose="020B0604020202020204" pitchFamily="34" charset="0"/>
              <a:buChar char="•"/>
            </a:pPr>
            <a:r>
              <a:rPr lang="el-GR" b="1" u="sng" dirty="0">
                <a:solidFill>
                  <a:schemeClr val="accent1">
                    <a:lumMod val="50000"/>
                  </a:schemeClr>
                </a:solidFill>
                <a:latin typeface="Arial" panose="020B0604020202020204" pitchFamily="34" charset="0"/>
                <a:ea typeface="Times New Roman" panose="02020603050405020304" pitchFamily="18" charset="0"/>
              </a:rPr>
              <a:t>Κ</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αλούν επί τόπου</a:t>
            </a:r>
            <a:r>
              <a:rPr lang="el-GR" sz="1800" b="1" dirty="0">
                <a:solidFill>
                  <a:schemeClr val="accent1">
                    <a:lumMod val="50000"/>
                  </a:schemeClr>
                </a:solidFill>
                <a:effectLst/>
                <a:latin typeface="Arial" panose="020B0604020202020204" pitchFamily="34" charset="0"/>
                <a:ea typeface="Times New Roman" panose="02020603050405020304" pitchFamily="18" charset="0"/>
              </a:rPr>
              <a:t> </a:t>
            </a:r>
            <a:r>
              <a:rPr lang="el-GR" sz="1800" dirty="0">
                <a:solidFill>
                  <a:schemeClr val="accent1">
                    <a:lumMod val="50000"/>
                  </a:schemeClr>
                </a:solidFill>
                <a:effectLst/>
                <a:latin typeface="Arial" panose="020B0604020202020204" pitchFamily="34" charset="0"/>
                <a:ea typeface="Times New Roman" panose="02020603050405020304" pitchFamily="18" charset="0"/>
              </a:rPr>
              <a:t>τον/την πρόεδρο της Επιτροπής Εξετάσεων ή εκπρόσωπό του/της. </a:t>
            </a:r>
          </a:p>
          <a:p>
            <a:pPr marL="285750" indent="-285750" algn="just">
              <a:spcAft>
                <a:spcPts val="600"/>
              </a:spcAft>
              <a:buFont typeface="Arial" panose="020B0604020202020204" pitchFamily="34" charset="0"/>
              <a:buChar char="•"/>
            </a:pPr>
            <a:r>
              <a:rPr lang="el-GR" sz="1800" dirty="0">
                <a:solidFill>
                  <a:schemeClr val="accent1">
                    <a:lumMod val="50000"/>
                  </a:schemeClr>
                </a:solidFill>
                <a:effectLst/>
                <a:latin typeface="Arial" panose="020B0604020202020204" pitchFamily="34" charset="0"/>
                <a:ea typeface="Times New Roman" panose="02020603050405020304" pitchFamily="18" charset="0"/>
              </a:rPr>
              <a:t>Ο/Η πρόεδρος της Επιτροπής ή ο/η εκπρόσωπός του/της αποσύρεται προσωρινά σε άλλη αίθουσα ή γραφείο και ζητά την άποψη του/της μαθητή/</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τριας</a:t>
            </a:r>
            <a:r>
              <a:rPr lang="el-GR" sz="1800" dirty="0">
                <a:solidFill>
                  <a:schemeClr val="accent1">
                    <a:lumMod val="50000"/>
                  </a:schemeClr>
                </a:solidFill>
                <a:effectLst/>
                <a:latin typeface="Arial" panose="020B0604020202020204" pitchFamily="34" charset="0"/>
                <a:ea typeface="Times New Roman" panose="02020603050405020304" pitchFamily="18" charset="0"/>
              </a:rPr>
              <a:t> η οποία καταγράφεται. </a:t>
            </a:r>
          </a:p>
          <a:p>
            <a:pPr marL="285750" indent="-285750" algn="just">
              <a:spcAft>
                <a:spcPts val="600"/>
              </a:spcAft>
              <a:buFont typeface="Arial" panose="020B0604020202020204" pitchFamily="34" charset="0"/>
              <a:buChar char="•"/>
            </a:pPr>
            <a:r>
              <a:rPr lang="el-GR" sz="1800" dirty="0">
                <a:solidFill>
                  <a:schemeClr val="accent1">
                    <a:lumMod val="50000"/>
                  </a:schemeClr>
                </a:solidFill>
                <a:effectLst/>
                <a:latin typeface="Arial" panose="020B0604020202020204" pitchFamily="34" charset="0"/>
                <a:ea typeface="Times New Roman" panose="02020603050405020304" pitchFamily="18" charset="0"/>
              </a:rPr>
              <a:t>Αν διαπιστωθεί </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μη </a:t>
            </a:r>
            <a:r>
              <a:rPr lang="el-GR" sz="1800" b="1" u="sng" dirty="0" err="1">
                <a:solidFill>
                  <a:schemeClr val="accent1">
                    <a:lumMod val="50000"/>
                  </a:schemeClr>
                </a:solidFill>
                <a:effectLst/>
                <a:latin typeface="Arial" panose="020B0604020202020204" pitchFamily="34" charset="0"/>
                <a:ea typeface="Times New Roman" panose="02020603050405020304" pitchFamily="18" charset="0"/>
              </a:rPr>
              <a:t>δολίευση</a:t>
            </a:r>
            <a:r>
              <a:rPr lang="el-GR" sz="1800" dirty="0">
                <a:solidFill>
                  <a:schemeClr val="accent1">
                    <a:lumMod val="50000"/>
                  </a:schemeClr>
                </a:solidFill>
                <a:effectLst/>
                <a:latin typeface="Arial" panose="020B0604020202020204" pitchFamily="34" charset="0"/>
                <a:ea typeface="Times New Roman" panose="02020603050405020304" pitchFamily="18" charset="0"/>
              </a:rPr>
              <a:t>, ο/η μαθητής/</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τρια</a:t>
            </a:r>
            <a:r>
              <a:rPr lang="el-GR" sz="1800" dirty="0">
                <a:solidFill>
                  <a:schemeClr val="accent1">
                    <a:lumMod val="50000"/>
                  </a:schemeClr>
                </a:solidFill>
                <a:effectLst/>
                <a:latin typeface="Arial" panose="020B0604020202020204" pitchFamily="34" charset="0"/>
                <a:ea typeface="Times New Roman" panose="02020603050405020304" pitchFamily="18" charset="0"/>
              </a:rPr>
              <a:t> </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επιστρέφει στην αίθουσα εξέτασης </a:t>
            </a:r>
            <a:r>
              <a:rPr lang="el-GR" sz="1800" dirty="0">
                <a:solidFill>
                  <a:schemeClr val="accent1">
                    <a:lumMod val="50000"/>
                  </a:schemeClr>
                </a:solidFill>
                <a:effectLst/>
                <a:latin typeface="Arial" panose="020B0604020202020204" pitchFamily="34" charset="0"/>
                <a:ea typeface="Times New Roman" panose="02020603050405020304" pitchFamily="18" charset="0"/>
              </a:rPr>
              <a:t>και του/της </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δίνεται ο χρόνος που χάθηκε</a:t>
            </a:r>
            <a:r>
              <a:rPr lang="el-GR" sz="1800" dirty="0">
                <a:solidFill>
                  <a:schemeClr val="accent1">
                    <a:lumMod val="50000"/>
                  </a:schemeClr>
                </a:solidFill>
                <a:effectLst/>
                <a:latin typeface="Arial" panose="020B0604020202020204" pitchFamily="34" charset="0"/>
                <a:ea typeface="Times New Roman" panose="02020603050405020304" pitchFamily="18" charset="0"/>
              </a:rPr>
              <a:t>. </a:t>
            </a:r>
          </a:p>
          <a:p>
            <a:pPr marL="285750" indent="-285750" algn="just">
              <a:spcAft>
                <a:spcPts val="600"/>
              </a:spcAft>
              <a:buFont typeface="Arial" panose="020B0604020202020204" pitchFamily="34" charset="0"/>
              <a:buChar char="•"/>
            </a:pPr>
            <a:r>
              <a:rPr lang="el-GR" sz="1800" dirty="0">
                <a:solidFill>
                  <a:schemeClr val="accent1">
                    <a:lumMod val="50000"/>
                  </a:schemeClr>
                </a:solidFill>
                <a:effectLst/>
                <a:latin typeface="Arial" panose="020B0604020202020204" pitchFamily="34" charset="0"/>
                <a:ea typeface="Times New Roman" panose="02020603050405020304" pitchFamily="18" charset="0"/>
              </a:rPr>
              <a:t>Εφόσον διαπιστωθεί </a:t>
            </a:r>
            <a:r>
              <a:rPr lang="el-GR" sz="1800" b="1" u="sng" dirty="0" err="1">
                <a:solidFill>
                  <a:schemeClr val="accent1">
                    <a:lumMod val="50000"/>
                  </a:schemeClr>
                </a:solidFill>
                <a:effectLst/>
                <a:latin typeface="Arial" panose="020B0604020202020204" pitchFamily="34" charset="0"/>
                <a:ea typeface="Times New Roman" panose="02020603050405020304" pitchFamily="18" charset="0"/>
              </a:rPr>
              <a:t>δολίευση</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 ή απόπειρα </a:t>
            </a:r>
            <a:r>
              <a:rPr lang="el-GR" sz="1800" b="1" u="sng" dirty="0" err="1">
                <a:solidFill>
                  <a:schemeClr val="accent1">
                    <a:lumMod val="50000"/>
                  </a:schemeClr>
                </a:solidFill>
                <a:effectLst/>
                <a:latin typeface="Arial" panose="020B0604020202020204" pitchFamily="34" charset="0"/>
                <a:ea typeface="Times New Roman" panose="02020603050405020304" pitchFamily="18" charset="0"/>
              </a:rPr>
              <a:t>δολίευσης</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 </a:t>
            </a:r>
            <a:r>
              <a:rPr lang="el-GR" sz="1800" dirty="0">
                <a:solidFill>
                  <a:schemeClr val="accent1">
                    <a:lumMod val="50000"/>
                  </a:schemeClr>
                </a:solidFill>
                <a:effectLst/>
                <a:latin typeface="Arial" panose="020B0604020202020204" pitchFamily="34" charset="0"/>
                <a:ea typeface="Times New Roman" panose="02020603050405020304" pitchFamily="18" charset="0"/>
              </a:rPr>
              <a:t>ο/η μαθητής/</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τρια</a:t>
            </a:r>
            <a:r>
              <a:rPr lang="el-GR" sz="1800" dirty="0">
                <a:solidFill>
                  <a:schemeClr val="accent1">
                    <a:lumMod val="50000"/>
                  </a:schemeClr>
                </a:solidFill>
                <a:effectLst/>
                <a:latin typeface="Arial" panose="020B0604020202020204" pitchFamily="34" charset="0"/>
                <a:ea typeface="Times New Roman" panose="02020603050405020304" pitchFamily="18" charset="0"/>
              </a:rPr>
              <a:t> </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δεν επιστρέφει</a:t>
            </a:r>
            <a:r>
              <a:rPr lang="el-GR" sz="1800" b="1" dirty="0">
                <a:solidFill>
                  <a:schemeClr val="accent1">
                    <a:lumMod val="50000"/>
                  </a:schemeClr>
                </a:solidFill>
                <a:effectLst/>
                <a:latin typeface="Arial" panose="020B0604020202020204" pitchFamily="34" charset="0"/>
                <a:ea typeface="Times New Roman" panose="02020603050405020304" pitchFamily="18" charset="0"/>
              </a:rPr>
              <a:t> </a:t>
            </a:r>
            <a:r>
              <a:rPr lang="el-GR" sz="1800" dirty="0">
                <a:solidFill>
                  <a:schemeClr val="accent1">
                    <a:lumMod val="50000"/>
                  </a:schemeClr>
                </a:solidFill>
                <a:effectLst/>
                <a:latin typeface="Arial" panose="020B0604020202020204" pitchFamily="34" charset="0"/>
                <a:ea typeface="Times New Roman" panose="02020603050405020304" pitchFamily="18" charset="0"/>
              </a:rPr>
              <a:t>στην αίθουσα εξέτασης και ακολουθείται η διαδικασία της καταγραφής των γεγονότων. </a:t>
            </a:r>
            <a:endParaRPr lang="en-US" dirty="0">
              <a:solidFill>
                <a:schemeClr val="accent1">
                  <a:lumMod val="50000"/>
                </a:schemeClr>
              </a:solidFill>
            </a:endParaRPr>
          </a:p>
        </p:txBody>
      </p:sp>
    </p:spTree>
    <p:extLst>
      <p:ext uri="{BB962C8B-B14F-4D97-AF65-F5344CB8AC3E}">
        <p14:creationId xmlns:p14="http://schemas.microsoft.com/office/powerpoint/2010/main" val="326846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8138B-5CC0-DC83-EE16-B647AC2DD19C}"/>
            </a:ext>
          </a:extLst>
        </p:cNvPr>
        <p:cNvGrpSpPr/>
        <p:nvPr/>
      </p:nvGrpSpPr>
      <p:grpSpPr>
        <a:xfrm>
          <a:off x="0" y="0"/>
          <a:ext cx="0" cy="0"/>
          <a:chOff x="0" y="0"/>
          <a:chExt cx="0" cy="0"/>
        </a:xfrm>
      </p:grpSpPr>
      <p:sp>
        <p:nvSpPr>
          <p:cNvPr id="15" name="TextBox 14">
            <a:extLst>
              <a:ext uri="{FF2B5EF4-FFF2-40B4-BE49-F238E27FC236}">
                <a16:creationId xmlns:a16="http://schemas.microsoft.com/office/drawing/2014/main" id="{DD011DB9-DCA0-C38F-3FDA-CF187AA863A6}"/>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E17FAA5C-A920-0946-D950-99E39E1D4B86}"/>
              </a:ext>
            </a:extLst>
          </p:cNvPr>
          <p:cNvSpPr txBox="1"/>
          <p:nvPr/>
        </p:nvSpPr>
        <p:spPr>
          <a:xfrm>
            <a:off x="878729" y="34930"/>
            <a:ext cx="11949838"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Περιστατικό </a:t>
            </a:r>
            <a:r>
              <a:rPr lang="el-GR" sz="3600" b="1" dirty="0" err="1">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Δολίευσης</a:t>
            </a:r>
            <a:endPar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383974D-C25D-EF06-9CF6-B88F2794B47D}"/>
              </a:ext>
            </a:extLst>
          </p:cNvPr>
          <p:cNvSpPr txBox="1"/>
          <p:nvPr/>
        </p:nvSpPr>
        <p:spPr>
          <a:xfrm>
            <a:off x="2174240" y="963364"/>
            <a:ext cx="9358817" cy="3370153"/>
          </a:xfrm>
          <a:prstGeom prst="rect">
            <a:avLst/>
          </a:prstGeom>
          <a:noFill/>
        </p:spPr>
        <p:txBody>
          <a:bodyPr wrap="square">
            <a:spAutoFit/>
          </a:bodyPr>
          <a:lstStyle/>
          <a:p>
            <a:pPr marL="285750" indent="-285750" algn="just">
              <a:spcAft>
                <a:spcPts val="600"/>
              </a:spcAft>
              <a:buFont typeface="Arial" panose="020B0604020202020204" pitchFamily="34" charset="0"/>
              <a:buChar char="•"/>
            </a:pPr>
            <a:r>
              <a:rPr lang="el-GR" sz="1800" dirty="0">
                <a:solidFill>
                  <a:schemeClr val="accent1">
                    <a:lumMod val="50000"/>
                  </a:schemeClr>
                </a:solidFill>
                <a:effectLst/>
                <a:latin typeface="Arial" panose="020B0604020202020204" pitchFamily="34" charset="0"/>
                <a:ea typeface="Times New Roman" panose="02020603050405020304" pitchFamily="18" charset="0"/>
              </a:rPr>
              <a:t>Οι επιτηρητές/</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τριες</a:t>
            </a:r>
            <a:r>
              <a:rPr lang="el-GR" sz="1800" dirty="0">
                <a:solidFill>
                  <a:schemeClr val="accent1">
                    <a:lumMod val="50000"/>
                  </a:schemeClr>
                </a:solidFill>
                <a:effectLst/>
                <a:latin typeface="Arial" panose="020B0604020202020204" pitchFamily="34" charset="0"/>
                <a:ea typeface="Times New Roman" panose="02020603050405020304" pitchFamily="18" charset="0"/>
              </a:rPr>
              <a:t> </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δεν καλύπτουν</a:t>
            </a:r>
            <a:r>
              <a:rPr lang="el-GR" sz="1800" b="1" dirty="0">
                <a:solidFill>
                  <a:schemeClr val="accent1">
                    <a:lumMod val="50000"/>
                  </a:schemeClr>
                </a:solidFill>
                <a:effectLst/>
                <a:latin typeface="Arial" panose="020B0604020202020204" pitchFamily="34" charset="0"/>
                <a:ea typeface="Times New Roman" panose="02020603050405020304" pitchFamily="18" charset="0"/>
              </a:rPr>
              <a:t> </a:t>
            </a:r>
            <a:r>
              <a:rPr lang="el-GR" sz="1800" dirty="0">
                <a:solidFill>
                  <a:schemeClr val="accent1">
                    <a:lumMod val="50000"/>
                  </a:schemeClr>
                </a:solidFill>
                <a:effectLst/>
                <a:latin typeface="Arial" panose="020B0604020202020204" pitchFamily="34" charset="0"/>
                <a:ea typeface="Times New Roman" panose="02020603050405020304" pitchFamily="18" charset="0"/>
              </a:rPr>
              <a:t>τα στοιχεία του/της μαθητή/</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τριας</a:t>
            </a:r>
            <a:r>
              <a:rPr lang="el-GR" sz="1800" dirty="0">
                <a:solidFill>
                  <a:schemeClr val="accent1">
                    <a:lumMod val="50000"/>
                  </a:schemeClr>
                </a:solidFill>
                <a:effectLst/>
                <a:latin typeface="Arial" panose="020B0604020202020204" pitchFamily="34" charset="0"/>
                <a:ea typeface="Times New Roman" panose="02020603050405020304" pitchFamily="18" charset="0"/>
              </a:rPr>
              <a:t> και </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γράφουν συνοδευτική παρατήρηση πάνω</a:t>
            </a:r>
            <a:r>
              <a:rPr lang="el-GR" sz="1800" dirty="0">
                <a:solidFill>
                  <a:schemeClr val="accent1">
                    <a:lumMod val="50000"/>
                  </a:schemeClr>
                </a:solidFill>
                <a:effectLst/>
                <a:latin typeface="Arial" panose="020B0604020202020204" pitchFamily="34" charset="0"/>
                <a:ea typeface="Times New Roman" panose="02020603050405020304" pitchFamily="18" charset="0"/>
              </a:rPr>
              <a:t> στο γραπτό του/της μαθητή/</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τριας</a:t>
            </a:r>
            <a:r>
              <a:rPr lang="el-GR" sz="1800" dirty="0">
                <a:solidFill>
                  <a:schemeClr val="accent1">
                    <a:lumMod val="50000"/>
                  </a:schemeClr>
                </a:solidFill>
                <a:effectLst/>
                <a:latin typeface="Arial" panose="020B0604020202020204" pitchFamily="34" charset="0"/>
                <a:ea typeface="Times New Roman" panose="02020603050405020304" pitchFamily="18" charset="0"/>
              </a:rPr>
              <a:t> που δολιεύθηκε ή αποπειράθηκε να δολιευθεί και το παραδίνουν στον/στην πρόεδρο της Επιτροπής Τελικών Εξετάσεων. </a:t>
            </a:r>
          </a:p>
          <a:p>
            <a:pPr marL="285750" indent="-285750" algn="just">
              <a:spcAft>
                <a:spcPts val="600"/>
              </a:spcAft>
              <a:buFont typeface="Arial" panose="020B0604020202020204" pitchFamily="34" charset="0"/>
              <a:buChar char="•"/>
            </a:pPr>
            <a:r>
              <a:rPr lang="el-GR" sz="1800" dirty="0">
                <a:solidFill>
                  <a:schemeClr val="accent1">
                    <a:lumMod val="50000"/>
                  </a:schemeClr>
                </a:solidFill>
                <a:effectLst/>
                <a:latin typeface="Arial" panose="020B0604020202020204" pitchFamily="34" charset="0"/>
                <a:ea typeface="Times New Roman" panose="02020603050405020304" pitchFamily="18" charset="0"/>
              </a:rPr>
              <a:t>Ο/Η μαθητής/</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τρια</a:t>
            </a:r>
            <a:r>
              <a:rPr lang="el-GR" sz="1800" dirty="0">
                <a:solidFill>
                  <a:schemeClr val="accent1">
                    <a:lumMod val="50000"/>
                  </a:schemeClr>
                </a:solidFill>
                <a:effectLst/>
                <a:latin typeface="Arial" panose="020B0604020202020204" pitchFamily="34" charset="0"/>
                <a:ea typeface="Times New Roman" panose="02020603050405020304" pitchFamily="18" charset="0"/>
              </a:rPr>
              <a:t>, εάν το επιθυμεί, μπορεί να παραδώσει στον/στην επιτηρητή ή στον/στην πρόεδρο της Επιτροπής το δικό του </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γραπτό σημείωμα </a:t>
            </a:r>
            <a:r>
              <a:rPr lang="el-GR" sz="1800" dirty="0">
                <a:solidFill>
                  <a:schemeClr val="accent1">
                    <a:lumMod val="50000"/>
                  </a:schemeClr>
                </a:solidFill>
                <a:effectLst/>
                <a:latin typeface="Arial" panose="020B0604020202020204" pitchFamily="34" charset="0"/>
                <a:ea typeface="Times New Roman" panose="02020603050405020304" pitchFamily="18" charset="0"/>
              </a:rPr>
              <a:t>με την άποψή του/της για τα γεγονότα, το οποίο απαραίτητα </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επισυνάπτεται</a:t>
            </a:r>
            <a:r>
              <a:rPr lang="el-GR" sz="1800" dirty="0">
                <a:solidFill>
                  <a:schemeClr val="accent1">
                    <a:lumMod val="50000"/>
                  </a:schemeClr>
                </a:solidFill>
                <a:effectLst/>
                <a:latin typeface="Arial" panose="020B0604020202020204" pitchFamily="34" charset="0"/>
                <a:ea typeface="Times New Roman" panose="02020603050405020304" pitchFamily="18" charset="0"/>
              </a:rPr>
              <a:t> μαζί με τις άλλες εκθέσεις που αφορούν το περιστατικό.</a:t>
            </a:r>
          </a:p>
          <a:p>
            <a:pPr marL="285750" indent="-285750" algn="just">
              <a:spcAft>
                <a:spcPts val="600"/>
              </a:spcAft>
              <a:buFont typeface="Arial" panose="020B0604020202020204" pitchFamily="34" charset="0"/>
              <a:buChar char="•"/>
            </a:pPr>
            <a:r>
              <a:rPr lang="el-GR" dirty="0">
                <a:solidFill>
                  <a:schemeClr val="accent1">
                    <a:lumMod val="50000"/>
                  </a:schemeClr>
                </a:solidFill>
                <a:latin typeface="Arial" panose="020B0604020202020204" pitchFamily="34" charset="0"/>
              </a:rPr>
              <a:t>Το γραπτό του μαθητή/</a:t>
            </a:r>
            <a:r>
              <a:rPr lang="el-GR" dirty="0" err="1">
                <a:solidFill>
                  <a:schemeClr val="accent1">
                    <a:lumMod val="50000"/>
                  </a:schemeClr>
                </a:solidFill>
                <a:latin typeface="Arial" panose="020B0604020202020204" pitchFamily="34" charset="0"/>
              </a:rPr>
              <a:t>τριας</a:t>
            </a:r>
            <a:r>
              <a:rPr lang="el-GR" dirty="0">
                <a:solidFill>
                  <a:schemeClr val="accent1">
                    <a:lumMod val="50000"/>
                  </a:schemeClr>
                </a:solidFill>
                <a:latin typeface="Arial" panose="020B0604020202020204" pitchFamily="34" charset="0"/>
              </a:rPr>
              <a:t>, οι εκθέσεις που αφορούν το περιστατικό φυλάσσονται σε ασφαλή χώρο στο σχολείο.</a:t>
            </a:r>
          </a:p>
          <a:p>
            <a:pPr marL="285750" indent="-285750" algn="just">
              <a:spcAft>
                <a:spcPts val="600"/>
              </a:spcAft>
              <a:buFont typeface="Arial" panose="020B0604020202020204" pitchFamily="34" charset="0"/>
              <a:buChar char="•"/>
            </a:pPr>
            <a:endParaRPr lang="en-US" dirty="0">
              <a:solidFill>
                <a:schemeClr val="accent1">
                  <a:lumMod val="50000"/>
                </a:schemeClr>
              </a:solidFill>
            </a:endParaRPr>
          </a:p>
        </p:txBody>
      </p:sp>
    </p:spTree>
    <p:extLst>
      <p:ext uri="{BB962C8B-B14F-4D97-AF65-F5344CB8AC3E}">
        <p14:creationId xmlns:p14="http://schemas.microsoft.com/office/powerpoint/2010/main" val="313019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1157401" y="0"/>
            <a:ext cx="11949838"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Δοκίμια ακρόασης/κατανόησης κειμένου</a:t>
            </a:r>
          </a:p>
        </p:txBody>
      </p:sp>
      <p:sp>
        <p:nvSpPr>
          <p:cNvPr id="5" name="TextBox 4">
            <a:extLst>
              <a:ext uri="{FF2B5EF4-FFF2-40B4-BE49-F238E27FC236}">
                <a16:creationId xmlns:a16="http://schemas.microsoft.com/office/drawing/2014/main" id="{5AD950D5-B103-E012-8D73-0681776CAF61}"/>
              </a:ext>
            </a:extLst>
          </p:cNvPr>
          <p:cNvSpPr txBox="1"/>
          <p:nvPr/>
        </p:nvSpPr>
        <p:spPr>
          <a:xfrm>
            <a:off x="2750416" y="890414"/>
            <a:ext cx="9014864" cy="3493264"/>
          </a:xfrm>
          <a:prstGeom prst="rect">
            <a:avLst/>
          </a:prstGeom>
          <a:noFill/>
        </p:spPr>
        <p:txBody>
          <a:bodyPr wrap="square">
            <a:spAutoFit/>
          </a:bodyPr>
          <a:lstStyle/>
          <a:p>
            <a:pPr marL="285750" indent="-285750" algn="just">
              <a:spcAft>
                <a:spcPts val="600"/>
              </a:spcAft>
              <a:buFont typeface="Wingdings" panose="05000000000000000000" pitchFamily="2" charset="2"/>
              <a:buChar char="q"/>
            </a:pPr>
            <a:r>
              <a:rPr lang="el-GR" sz="2400" dirty="0">
                <a:solidFill>
                  <a:schemeClr val="accent1">
                    <a:lumMod val="50000"/>
                  </a:schemeClr>
                </a:solidFill>
                <a:highlight>
                  <a:srgbClr val="FFFF00"/>
                </a:highlight>
              </a:rPr>
              <a:t>Το εξεταστικό δοκίμιο </a:t>
            </a:r>
            <a:r>
              <a:rPr lang="el-GR" sz="2400" b="1" dirty="0">
                <a:solidFill>
                  <a:schemeClr val="accent1">
                    <a:lumMod val="50000"/>
                  </a:schemeClr>
                </a:solidFill>
                <a:highlight>
                  <a:srgbClr val="FFFF00"/>
                </a:highlight>
              </a:rPr>
              <a:t>ακρόασης/κατανόησης </a:t>
            </a:r>
            <a:r>
              <a:rPr lang="el-GR" sz="2400" dirty="0">
                <a:solidFill>
                  <a:schemeClr val="accent1">
                    <a:lumMod val="50000"/>
                  </a:schemeClr>
                </a:solidFill>
                <a:highlight>
                  <a:srgbClr val="FFFF00"/>
                </a:highlight>
              </a:rPr>
              <a:t>κειμένου </a:t>
            </a:r>
            <a:r>
              <a:rPr lang="el-GR" sz="2400" dirty="0">
                <a:solidFill>
                  <a:schemeClr val="accent1">
                    <a:lumMod val="50000"/>
                  </a:schemeClr>
                </a:solidFill>
              </a:rPr>
              <a:t>στα μαθήματα των </a:t>
            </a:r>
            <a:r>
              <a:rPr lang="el-GR" sz="2400" b="1" dirty="0">
                <a:solidFill>
                  <a:schemeClr val="accent1">
                    <a:lumMod val="50000"/>
                  </a:schemeClr>
                </a:solidFill>
              </a:rPr>
              <a:t>Ξένων Γλωσσών </a:t>
            </a:r>
            <a:r>
              <a:rPr lang="el-GR" sz="2400" dirty="0">
                <a:solidFill>
                  <a:schemeClr val="accent1">
                    <a:lumMod val="50000"/>
                  </a:schemeClr>
                </a:solidFill>
                <a:highlight>
                  <a:srgbClr val="FFFF00"/>
                </a:highlight>
              </a:rPr>
              <a:t>δίνεται χωριστά στους/στις μαθητές/</a:t>
            </a:r>
            <a:r>
              <a:rPr lang="el-GR" sz="2400" dirty="0" err="1">
                <a:solidFill>
                  <a:schemeClr val="accent1">
                    <a:lumMod val="50000"/>
                  </a:schemeClr>
                </a:solidFill>
                <a:highlight>
                  <a:srgbClr val="FFFF00"/>
                </a:highlight>
              </a:rPr>
              <a:t>τριες</a:t>
            </a:r>
            <a:r>
              <a:rPr lang="el-GR" sz="2400" dirty="0">
                <a:solidFill>
                  <a:schemeClr val="accent1">
                    <a:lumMod val="50000"/>
                  </a:schemeClr>
                </a:solidFill>
                <a:highlight>
                  <a:srgbClr val="FFFF00"/>
                </a:highlight>
              </a:rPr>
              <a:t>, μετά την παρέλευση </a:t>
            </a:r>
            <a:r>
              <a:rPr lang="el-GR" sz="2400" b="1" dirty="0">
                <a:solidFill>
                  <a:schemeClr val="accent1">
                    <a:lumMod val="50000"/>
                  </a:schemeClr>
                </a:solidFill>
                <a:highlight>
                  <a:srgbClr val="FFFF00"/>
                </a:highlight>
              </a:rPr>
              <a:t>είκοσι λεπτών (20΄). </a:t>
            </a:r>
          </a:p>
          <a:p>
            <a:pPr marL="627063" indent="-342900" algn="just">
              <a:spcAft>
                <a:spcPts val="600"/>
              </a:spcAft>
              <a:buFont typeface="Wingdings" panose="05000000000000000000" pitchFamily="2" charset="2"/>
              <a:buChar char="Ø"/>
            </a:pPr>
            <a:r>
              <a:rPr lang="el-GR" sz="2400" dirty="0">
                <a:solidFill>
                  <a:schemeClr val="accent1">
                    <a:lumMod val="50000"/>
                  </a:schemeClr>
                </a:solidFill>
              </a:rPr>
              <a:t>Διευκρινίζεται ότι ο/η καθηγητής/</a:t>
            </a:r>
            <a:r>
              <a:rPr lang="el-GR" sz="2400" dirty="0" err="1">
                <a:solidFill>
                  <a:schemeClr val="accent1">
                    <a:lumMod val="50000"/>
                  </a:schemeClr>
                </a:solidFill>
              </a:rPr>
              <a:t>τρια</a:t>
            </a:r>
            <a:r>
              <a:rPr lang="el-GR" sz="2400" dirty="0">
                <a:solidFill>
                  <a:schemeClr val="accent1">
                    <a:lumMod val="50000"/>
                  </a:schemeClr>
                </a:solidFill>
              </a:rPr>
              <a:t> που διεξάγει την εξέταση του δοκιμίου ακρόασης/κατανόησης κειμένου, μόλις αυτή ολοκληρωθεί, </a:t>
            </a:r>
            <a:r>
              <a:rPr lang="el-GR" sz="2400" b="1" u="sng" dirty="0">
                <a:solidFill>
                  <a:schemeClr val="accent1">
                    <a:lumMod val="50000"/>
                  </a:schemeClr>
                </a:solidFill>
              </a:rPr>
              <a:t>συγκεντρώνει</a:t>
            </a:r>
            <a:r>
              <a:rPr lang="el-GR" sz="2400" dirty="0">
                <a:solidFill>
                  <a:schemeClr val="accent1">
                    <a:lumMod val="50000"/>
                  </a:schemeClr>
                </a:solidFill>
              </a:rPr>
              <a:t> τα συγκεκριμένα δοκίμια ακρόασης, τα </a:t>
            </a:r>
            <a:r>
              <a:rPr lang="el-GR" sz="2400" b="1" u="sng" dirty="0">
                <a:solidFill>
                  <a:schemeClr val="accent1">
                    <a:lumMod val="50000"/>
                  </a:schemeClr>
                </a:solidFill>
              </a:rPr>
              <a:t>παραδίδει</a:t>
            </a:r>
            <a:r>
              <a:rPr lang="el-GR" sz="2400" dirty="0">
                <a:solidFill>
                  <a:schemeClr val="accent1">
                    <a:lumMod val="50000"/>
                  </a:schemeClr>
                </a:solidFill>
              </a:rPr>
              <a:t> στον/στην επιτηρητή/</a:t>
            </a:r>
            <a:r>
              <a:rPr lang="el-GR" sz="2400" dirty="0" err="1">
                <a:solidFill>
                  <a:schemeClr val="accent1">
                    <a:lumMod val="50000"/>
                  </a:schemeClr>
                </a:solidFill>
              </a:rPr>
              <a:t>τρια</a:t>
            </a:r>
            <a:r>
              <a:rPr lang="el-GR" sz="2400" dirty="0">
                <a:solidFill>
                  <a:schemeClr val="accent1">
                    <a:lumMod val="50000"/>
                  </a:schemeClr>
                </a:solidFill>
              </a:rPr>
              <a:t>, </a:t>
            </a:r>
            <a:r>
              <a:rPr lang="el-GR" sz="2400" b="1" u="sng" dirty="0">
                <a:solidFill>
                  <a:schemeClr val="accent1">
                    <a:lumMod val="50000"/>
                  </a:schemeClr>
                </a:solidFill>
                <a:highlight>
                  <a:srgbClr val="FFFF00"/>
                </a:highlight>
              </a:rPr>
              <a:t>χωρίς να γίνει επικάλυψη</a:t>
            </a:r>
            <a:r>
              <a:rPr lang="el-GR" sz="2400" dirty="0">
                <a:solidFill>
                  <a:schemeClr val="accent1">
                    <a:lumMod val="50000"/>
                  </a:schemeClr>
                </a:solidFill>
                <a:highlight>
                  <a:srgbClr val="FFFF00"/>
                </a:highlight>
              </a:rPr>
              <a:t> </a:t>
            </a:r>
            <a:r>
              <a:rPr lang="el-GR" sz="2400" dirty="0">
                <a:solidFill>
                  <a:schemeClr val="accent1">
                    <a:lumMod val="50000"/>
                  </a:schemeClr>
                </a:solidFill>
              </a:rPr>
              <a:t>των στοιχείων των μαθητών/τριών και αποχωρεί από την αίθουσα εξέτασης.</a:t>
            </a:r>
            <a:endParaRPr lang="en-US" sz="2400" dirty="0">
              <a:solidFill>
                <a:schemeClr val="accent1">
                  <a:lumMod val="50000"/>
                </a:schemeClr>
              </a:solidFill>
            </a:endParaRPr>
          </a:p>
        </p:txBody>
      </p:sp>
    </p:spTree>
    <p:extLst>
      <p:ext uri="{BB962C8B-B14F-4D97-AF65-F5344CB8AC3E}">
        <p14:creationId xmlns:p14="http://schemas.microsoft.com/office/powerpoint/2010/main" val="1787779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23" name="Straight Connector 22">
            <a:extLst>
              <a:ext uri="{FF2B5EF4-FFF2-40B4-BE49-F238E27FC236}">
                <a16:creationId xmlns:a16="http://schemas.microsoft.com/office/drawing/2014/main" id="{F44CB8CB-D706-4D74-9772-DBB3063E103F}"/>
              </a:ext>
            </a:extLst>
          </p:cNvPr>
          <p:cNvCxnSpPr/>
          <p:nvPr/>
        </p:nvCxnSpPr>
        <p:spPr>
          <a:xfrm>
            <a:off x="5747656" y="5751073"/>
            <a:ext cx="0" cy="106280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E60BA66-B05F-469D-977A-D2423AE8D0E2}"/>
              </a:ext>
            </a:extLst>
          </p:cNvPr>
          <p:cNvSpPr txBox="1"/>
          <p:nvPr/>
        </p:nvSpPr>
        <p:spPr>
          <a:xfrm>
            <a:off x="93310" y="73697"/>
            <a:ext cx="11978227"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Χρονικές Περίοδοι Εξέτασης</a:t>
            </a:r>
          </a:p>
        </p:txBody>
      </p:sp>
      <p:sp>
        <p:nvSpPr>
          <p:cNvPr id="7" name="TextBox 6">
            <a:extLst>
              <a:ext uri="{FF2B5EF4-FFF2-40B4-BE49-F238E27FC236}">
                <a16:creationId xmlns:a16="http://schemas.microsoft.com/office/drawing/2014/main" id="{41B00478-2AFC-29C0-BB46-CFEC78A244F6}"/>
              </a:ext>
            </a:extLst>
          </p:cNvPr>
          <p:cNvSpPr txBox="1"/>
          <p:nvPr/>
        </p:nvSpPr>
        <p:spPr>
          <a:xfrm>
            <a:off x="2773680" y="1043231"/>
            <a:ext cx="9297857" cy="3671005"/>
          </a:xfrm>
          <a:prstGeom prst="rect">
            <a:avLst/>
          </a:prstGeom>
          <a:noFill/>
        </p:spPr>
        <p:txBody>
          <a:bodyPr wrap="square">
            <a:spAutoFit/>
          </a:bodyPr>
          <a:lstStyle/>
          <a:p>
            <a:pPr algn="just"/>
            <a:r>
              <a:rPr lang="el-GR" sz="2400" dirty="0">
                <a:solidFill>
                  <a:schemeClr val="accent1">
                    <a:lumMod val="50000"/>
                  </a:schemeClr>
                </a:solidFill>
                <a:latin typeface="Arial" panose="020B0604020202020204" pitchFamily="34" charset="0"/>
                <a:cs typeface="Arial" panose="020B0604020202020204" pitchFamily="34" charset="0"/>
              </a:rPr>
              <a:t>Για λειτουργικούς σκοπούς κάθε μέρα θα χωρίζεται σε δύο χρονικές περιόδους:</a:t>
            </a:r>
          </a:p>
          <a:p>
            <a:pPr marL="285750" indent="-285750" algn="just">
              <a:lnSpc>
                <a:spcPct val="200000"/>
              </a:lnSpc>
              <a:buFont typeface="Wingdings" panose="05000000000000000000" pitchFamily="2" charset="2"/>
              <a:buChar char="Ø"/>
            </a:pPr>
            <a:r>
              <a:rPr lang="el-GR" sz="2400" dirty="0">
                <a:solidFill>
                  <a:schemeClr val="accent1">
                    <a:lumMod val="50000"/>
                  </a:schemeClr>
                </a:solidFill>
                <a:latin typeface="Arial" panose="020B0604020202020204" pitchFamily="34" charset="0"/>
                <a:cs typeface="Arial" panose="020B0604020202020204" pitchFamily="34" charset="0"/>
              </a:rPr>
              <a:t>Η πρώτη θα ξεκινάει στις 7:45 π.μ. </a:t>
            </a:r>
          </a:p>
          <a:p>
            <a:pPr marL="742950" lvl="1" indent="-285750" algn="just">
              <a:lnSpc>
                <a:spcPct val="200000"/>
              </a:lnSpc>
              <a:buFont typeface="Wingdings" panose="05000000000000000000" pitchFamily="2" charset="2"/>
              <a:buChar char="Ø"/>
            </a:pPr>
            <a:r>
              <a:rPr lang="el-GR" sz="2400" dirty="0">
                <a:solidFill>
                  <a:schemeClr val="accent1">
                    <a:lumMod val="50000"/>
                  </a:schemeClr>
                </a:solidFill>
                <a:latin typeface="Arial" panose="020B0604020202020204" pitchFamily="34" charset="0"/>
                <a:cs typeface="Arial" panose="020B0604020202020204" pitchFamily="34" charset="0"/>
              </a:rPr>
              <a:t>Οι μαθητές θα προσέρχονται στις αίθουσες στις 7:30 π.μ. </a:t>
            </a:r>
          </a:p>
          <a:p>
            <a:pPr marL="285750" indent="-285750" algn="just">
              <a:lnSpc>
                <a:spcPct val="200000"/>
              </a:lnSpc>
              <a:buFont typeface="Wingdings" panose="05000000000000000000" pitchFamily="2" charset="2"/>
              <a:buChar char="Ø"/>
            </a:pPr>
            <a:r>
              <a:rPr lang="el-GR" sz="2400" dirty="0">
                <a:solidFill>
                  <a:schemeClr val="accent1">
                    <a:lumMod val="50000"/>
                  </a:schemeClr>
                </a:solidFill>
                <a:latin typeface="Arial" panose="020B0604020202020204" pitchFamily="34" charset="0"/>
                <a:cs typeface="Arial" panose="020B0604020202020204" pitchFamily="34" charset="0"/>
              </a:rPr>
              <a:t>Η δεύτερη θα ξεκινάει στις 10:30 π.μ.</a:t>
            </a:r>
          </a:p>
          <a:p>
            <a:pPr marL="742950" lvl="1" indent="-285750" algn="just">
              <a:lnSpc>
                <a:spcPct val="200000"/>
              </a:lnSpc>
              <a:buFont typeface="Wingdings" panose="05000000000000000000" pitchFamily="2" charset="2"/>
              <a:buChar char="Ø"/>
            </a:pPr>
            <a:r>
              <a:rPr lang="el-GR" sz="2400" dirty="0">
                <a:solidFill>
                  <a:schemeClr val="accent1">
                    <a:lumMod val="50000"/>
                  </a:schemeClr>
                </a:solidFill>
                <a:latin typeface="Arial" panose="020B0604020202020204" pitchFamily="34" charset="0"/>
                <a:cs typeface="Arial" panose="020B0604020202020204" pitchFamily="34" charset="0"/>
              </a:rPr>
              <a:t>Οι μαθητές θα προσέρχονται στις αίθουσες στις 10:15 π.μ.</a:t>
            </a:r>
            <a:endParaRPr lang="en-US" sz="24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55094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842C3-D9FF-AA39-5A56-3C0B142FDE7A}"/>
            </a:ext>
          </a:extLst>
        </p:cNvPr>
        <p:cNvGrpSpPr/>
        <p:nvPr/>
      </p:nvGrpSpPr>
      <p:grpSpPr>
        <a:xfrm>
          <a:off x="0" y="0"/>
          <a:ext cx="0" cy="0"/>
          <a:chOff x="0" y="0"/>
          <a:chExt cx="0" cy="0"/>
        </a:xfrm>
      </p:grpSpPr>
      <p:sp>
        <p:nvSpPr>
          <p:cNvPr id="15" name="TextBox 14">
            <a:extLst>
              <a:ext uri="{FF2B5EF4-FFF2-40B4-BE49-F238E27FC236}">
                <a16:creationId xmlns:a16="http://schemas.microsoft.com/office/drawing/2014/main" id="{99295574-1783-CFE8-BE20-3FAAF3505EA8}"/>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5328986-9627-61E7-55C4-49CD3FA39C62}"/>
              </a:ext>
            </a:extLst>
          </p:cNvPr>
          <p:cNvSpPr txBox="1"/>
          <p:nvPr/>
        </p:nvSpPr>
        <p:spPr>
          <a:xfrm>
            <a:off x="1269779" y="57110"/>
            <a:ext cx="11949838" cy="646331"/>
          </a:xfrm>
          <a:prstGeom prst="rect">
            <a:avLst/>
          </a:prstGeom>
          <a:noFill/>
        </p:spPr>
        <p:txBody>
          <a:bodyPr wrap="square" rtlCol="0">
            <a:spAutoFit/>
          </a:bodyPr>
          <a:lstStyle/>
          <a:p>
            <a:pPr algn="ct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Δοκίμια ακρόασης/κατανόησης κειμένου</a:t>
            </a:r>
          </a:p>
        </p:txBody>
      </p:sp>
      <p:sp>
        <p:nvSpPr>
          <p:cNvPr id="3" name="TextBox 2">
            <a:extLst>
              <a:ext uri="{FF2B5EF4-FFF2-40B4-BE49-F238E27FC236}">
                <a16:creationId xmlns:a16="http://schemas.microsoft.com/office/drawing/2014/main" id="{527509AE-A133-B79E-3909-4083E2333313}"/>
              </a:ext>
            </a:extLst>
          </p:cNvPr>
          <p:cNvSpPr txBox="1"/>
          <p:nvPr/>
        </p:nvSpPr>
        <p:spPr>
          <a:xfrm>
            <a:off x="2936241" y="1007725"/>
            <a:ext cx="9135296" cy="3170099"/>
          </a:xfrm>
          <a:prstGeom prst="rect">
            <a:avLst/>
          </a:prstGeom>
          <a:noFill/>
        </p:spPr>
        <p:txBody>
          <a:bodyPr wrap="square">
            <a:spAutoFit/>
          </a:bodyPr>
          <a:lstStyle/>
          <a:p>
            <a:pPr marL="285750" indent="-285750" algn="just">
              <a:spcBef>
                <a:spcPts val="600"/>
              </a:spcBef>
              <a:spcAft>
                <a:spcPts val="600"/>
              </a:spcAft>
              <a:buFont typeface="Wingdings" panose="05000000000000000000" pitchFamily="2" charset="2"/>
              <a:buChar char="q"/>
            </a:pPr>
            <a:r>
              <a:rPr lang="el-GR" sz="1800" dirty="0">
                <a:solidFill>
                  <a:schemeClr val="accent1">
                    <a:lumMod val="50000"/>
                  </a:schemeClr>
                </a:solidFill>
                <a:effectLst/>
                <a:latin typeface="Arial" panose="020B0604020202020204" pitchFamily="34" charset="0"/>
                <a:ea typeface="Times New Roman" panose="02020603050405020304" pitchFamily="18" charset="0"/>
              </a:rPr>
              <a:t>Υπενθυμίζεται ότι, η έξοδος/αποχώρηση των μαθητών/τριών από την αίθουσα εξέτασης επιτρέπεται </a:t>
            </a:r>
            <a:r>
              <a:rPr lang="el-GR" sz="1800" b="1" u="sng" dirty="0">
                <a:solidFill>
                  <a:schemeClr val="accent1">
                    <a:lumMod val="50000"/>
                  </a:schemeClr>
                </a:solidFill>
                <a:effectLst/>
                <a:highlight>
                  <a:srgbClr val="FFFF00"/>
                </a:highlight>
                <a:latin typeface="Arial" panose="020B0604020202020204" pitchFamily="34" charset="0"/>
                <a:ea typeface="Times New Roman" panose="02020603050405020304" pitchFamily="18" charset="0"/>
              </a:rPr>
              <a:t>μόνο μετά την ολοκλήρωση</a:t>
            </a:r>
            <a:r>
              <a:rPr lang="el-GR" sz="1800" dirty="0">
                <a:solidFill>
                  <a:schemeClr val="accent1">
                    <a:lumMod val="50000"/>
                  </a:schemeClr>
                </a:solidFill>
                <a:effectLst/>
                <a:highlight>
                  <a:srgbClr val="FFFF00"/>
                </a:highlight>
                <a:latin typeface="Arial" panose="020B0604020202020204" pitchFamily="34" charset="0"/>
                <a:ea typeface="Times New Roman" panose="02020603050405020304" pitchFamily="18" charset="0"/>
              </a:rPr>
              <a:t> του δοκιμίου ακρόασης</a:t>
            </a:r>
            <a:r>
              <a:rPr lang="el-GR" sz="1800" dirty="0">
                <a:solidFill>
                  <a:schemeClr val="accent1">
                    <a:lumMod val="50000"/>
                  </a:schemeClr>
                </a:solidFill>
                <a:effectLst/>
                <a:latin typeface="Arial" panose="020B0604020202020204" pitchFamily="34" charset="0"/>
                <a:ea typeface="Times New Roman" panose="02020603050405020304" pitchFamily="18" charset="0"/>
              </a:rPr>
              <a:t>. </a:t>
            </a:r>
          </a:p>
          <a:p>
            <a:pPr marL="285750" indent="-285750" algn="just">
              <a:spcBef>
                <a:spcPts val="600"/>
              </a:spcBef>
              <a:spcAft>
                <a:spcPts val="600"/>
              </a:spcAft>
              <a:buFont typeface="Wingdings" panose="05000000000000000000" pitchFamily="2" charset="2"/>
              <a:buChar char="q"/>
            </a:pPr>
            <a:r>
              <a:rPr lang="el-GR" sz="1800" dirty="0">
                <a:solidFill>
                  <a:schemeClr val="accent1">
                    <a:lumMod val="50000"/>
                  </a:schemeClr>
                </a:solidFill>
                <a:effectLst/>
                <a:latin typeface="Arial" panose="020B0604020202020204" pitchFamily="34" charset="0"/>
                <a:ea typeface="Times New Roman" panose="02020603050405020304" pitchFamily="18" charset="0"/>
              </a:rPr>
              <a:t>Μετά το πέρας όλης της εξέτασης του μαθήματος, τα προσωπικά στοιχεία του/της μαθητή/</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τριας</a:t>
            </a:r>
            <a:r>
              <a:rPr lang="el-GR" sz="1800" dirty="0">
                <a:solidFill>
                  <a:schemeClr val="accent1">
                    <a:lumMod val="50000"/>
                  </a:schemeClr>
                </a:solidFill>
                <a:effectLst/>
                <a:latin typeface="Arial" panose="020B0604020202020204" pitchFamily="34" charset="0"/>
                <a:ea typeface="Times New Roman" panose="02020603050405020304" pitchFamily="18" charset="0"/>
              </a:rPr>
              <a:t> στα δοκίμια ακρόασης/κατανόησης κειμένου καλύπτονται με το αδιαφανές αυτοκόλλητο κάλυμμα, νοουμένου ότι ο/η επιτηρητής/</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τρια</a:t>
            </a:r>
            <a:r>
              <a:rPr lang="el-GR" sz="1800" dirty="0">
                <a:solidFill>
                  <a:schemeClr val="accent1">
                    <a:lumMod val="50000"/>
                  </a:schemeClr>
                </a:solidFill>
                <a:effectLst/>
                <a:latin typeface="Arial" panose="020B0604020202020204" pitchFamily="34" charset="0"/>
                <a:ea typeface="Times New Roman" panose="02020603050405020304" pitchFamily="18" charset="0"/>
              </a:rPr>
              <a:t> έχει </a:t>
            </a:r>
            <a:r>
              <a:rPr lang="el-GR" sz="1800" b="1" u="sng" dirty="0">
                <a:solidFill>
                  <a:schemeClr val="accent1">
                    <a:lumMod val="50000"/>
                  </a:schemeClr>
                </a:solidFill>
                <a:effectLst/>
                <a:latin typeface="Arial" panose="020B0604020202020204" pitchFamily="34" charset="0"/>
                <a:ea typeface="Times New Roman" panose="02020603050405020304" pitchFamily="18" charset="0"/>
              </a:rPr>
              <a:t>φροντίσει και διασφαλίσει να ταυτίζονται τα στοιχεία</a:t>
            </a:r>
            <a:r>
              <a:rPr lang="el-GR" sz="1800" dirty="0">
                <a:solidFill>
                  <a:schemeClr val="accent1">
                    <a:lumMod val="50000"/>
                  </a:schemeClr>
                </a:solidFill>
                <a:effectLst/>
                <a:latin typeface="Arial" panose="020B0604020202020204" pitchFamily="34" charset="0"/>
                <a:ea typeface="Times New Roman" panose="02020603050405020304" pitchFamily="18" charset="0"/>
              </a:rPr>
              <a:t> του/της μαθητή/</a:t>
            </a:r>
            <a:r>
              <a:rPr lang="el-GR" sz="1800" dirty="0" err="1">
                <a:solidFill>
                  <a:schemeClr val="accent1">
                    <a:lumMod val="50000"/>
                  </a:schemeClr>
                </a:solidFill>
                <a:effectLst/>
                <a:latin typeface="Arial" panose="020B0604020202020204" pitchFamily="34" charset="0"/>
                <a:ea typeface="Times New Roman" panose="02020603050405020304" pitchFamily="18" charset="0"/>
              </a:rPr>
              <a:t>τριας</a:t>
            </a:r>
            <a:r>
              <a:rPr lang="el-GR" sz="1800" dirty="0">
                <a:solidFill>
                  <a:schemeClr val="accent1">
                    <a:lumMod val="50000"/>
                  </a:schemeClr>
                </a:solidFill>
                <a:effectLst/>
                <a:latin typeface="Arial" panose="020B0604020202020204" pitchFamily="34" charset="0"/>
                <a:ea typeface="Times New Roman" panose="02020603050405020304" pitchFamily="18" charset="0"/>
              </a:rPr>
              <a:t> στο δοκίμιο ακρόασης και στο τετράδιο απαντήσεων.</a:t>
            </a:r>
          </a:p>
          <a:p>
            <a:pPr marL="285750" indent="-285750" algn="just">
              <a:spcBef>
                <a:spcPts val="600"/>
              </a:spcBef>
              <a:spcAft>
                <a:spcPts val="600"/>
              </a:spcAft>
              <a:buFont typeface="Wingdings" panose="05000000000000000000" pitchFamily="2" charset="2"/>
              <a:buChar char="q"/>
            </a:pPr>
            <a:r>
              <a:rPr lang="el-GR" sz="1800" dirty="0">
                <a:solidFill>
                  <a:schemeClr val="accent1">
                    <a:lumMod val="50000"/>
                  </a:schemeClr>
                </a:solidFill>
                <a:effectLst/>
                <a:highlight>
                  <a:srgbClr val="FFFF00"/>
                </a:highlight>
                <a:latin typeface="Arial" panose="020B0604020202020204" pitchFamily="34" charset="0"/>
                <a:ea typeface="Times New Roman" panose="02020603050405020304" pitchFamily="18" charset="0"/>
              </a:rPr>
              <a:t>Το δοκίμιο ακρόασης/κατανόησης κειμένου συνδέεται με κορδονάκι </a:t>
            </a:r>
            <a:r>
              <a:rPr lang="el-GR" sz="1800" dirty="0">
                <a:solidFill>
                  <a:schemeClr val="accent1">
                    <a:lumMod val="50000"/>
                  </a:schemeClr>
                </a:solidFill>
                <a:effectLst/>
                <a:latin typeface="Arial" panose="020B0604020202020204" pitchFamily="34" charset="0"/>
                <a:ea typeface="Times New Roman" panose="02020603050405020304" pitchFamily="18" charset="0"/>
              </a:rPr>
              <a:t>ανάμεσα στο εσωτερικό του μπροστινού εξωφύλλου και την πρώτη σελίδα του τετραδίου απαντήσεων.</a:t>
            </a:r>
            <a:endParaRPr lang="en-US" dirty="0">
              <a:solidFill>
                <a:schemeClr val="accent1">
                  <a:lumMod val="50000"/>
                </a:schemeClr>
              </a:solidFill>
            </a:endParaRPr>
          </a:p>
        </p:txBody>
      </p:sp>
    </p:spTree>
    <p:extLst>
      <p:ext uri="{BB962C8B-B14F-4D97-AF65-F5344CB8AC3E}">
        <p14:creationId xmlns:p14="http://schemas.microsoft.com/office/powerpoint/2010/main" val="1773919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31</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721139" y="0"/>
            <a:ext cx="11719007" cy="646331"/>
          </a:xfrm>
          <a:prstGeom prst="rect">
            <a:avLst/>
          </a:prstGeom>
          <a:noFill/>
        </p:spPr>
        <p:txBody>
          <a:bodyPr wrap="square" rtlCol="0">
            <a:spAutoFit/>
          </a:bodyPr>
          <a:lstStyle/>
          <a:p>
            <a:pPr algn="ctr"/>
            <a:r>
              <a:rPr lang="en-GB"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sz="36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Αναπληρωτές Επιτηρητές</a:t>
            </a:r>
          </a:p>
        </p:txBody>
      </p:sp>
      <p:sp>
        <p:nvSpPr>
          <p:cNvPr id="5" name="TextBox 4">
            <a:extLst>
              <a:ext uri="{FF2B5EF4-FFF2-40B4-BE49-F238E27FC236}">
                <a16:creationId xmlns:a16="http://schemas.microsoft.com/office/drawing/2014/main" id="{DFD6C7A7-38F1-171A-E225-840E0A2253ED}"/>
              </a:ext>
            </a:extLst>
          </p:cNvPr>
          <p:cNvSpPr txBox="1"/>
          <p:nvPr/>
        </p:nvSpPr>
        <p:spPr>
          <a:xfrm>
            <a:off x="3007360" y="989503"/>
            <a:ext cx="9155098" cy="4093428"/>
          </a:xfrm>
          <a:prstGeom prst="rect">
            <a:avLst/>
          </a:prstGeom>
          <a:noFill/>
        </p:spPr>
        <p:txBody>
          <a:bodyPr wrap="square">
            <a:spAutoFit/>
          </a:bodyPr>
          <a:lstStyle/>
          <a:p>
            <a:pPr marL="285750" indent="-285750" algn="just">
              <a:spcAft>
                <a:spcPts val="600"/>
              </a:spcAft>
              <a:buFont typeface="Arial" panose="020B0604020202020204" pitchFamily="34" charset="0"/>
              <a:buChar char="•"/>
            </a:pPr>
            <a:r>
              <a:rPr lang="el-GR" sz="2000" dirty="0">
                <a:solidFill>
                  <a:schemeClr val="accent1">
                    <a:lumMod val="50000"/>
                  </a:schemeClr>
                </a:solidFill>
                <a:highlight>
                  <a:srgbClr val="FFFF00"/>
                </a:highlight>
                <a:latin typeface="Arial" panose="020B0604020202020204" pitchFamily="34" charset="0"/>
                <a:cs typeface="Arial" panose="020B0604020202020204" pitchFamily="34" charset="0"/>
              </a:rPr>
              <a:t>Δεν πρέπει να έχουν μαζί τους κινητό τηλέφωνο κατά τη διάρκεια της επιτήρησης.</a:t>
            </a:r>
          </a:p>
          <a:p>
            <a:pPr marL="285750" indent="-285750" algn="just">
              <a:spcAft>
                <a:spcPts val="600"/>
              </a:spcAft>
              <a:buFont typeface="Arial" panose="020B0604020202020204" pitchFamily="34" charset="0"/>
              <a:buChar char="•"/>
            </a:pPr>
            <a:r>
              <a:rPr lang="el-GR" sz="2000" dirty="0">
                <a:solidFill>
                  <a:schemeClr val="accent1">
                    <a:lumMod val="50000"/>
                  </a:schemeClr>
                </a:solidFill>
                <a:highlight>
                  <a:srgbClr val="FFFF00"/>
                </a:highlight>
                <a:latin typeface="Arial" panose="020B0604020202020204" pitchFamily="34" charset="0"/>
                <a:cs typeface="Arial" panose="020B0604020202020204" pitchFamily="34" charset="0"/>
              </a:rPr>
              <a:t>Δεν επιτρέπουν σε κανένα να διέρχεται από το χώρο επιτήρησης </a:t>
            </a:r>
            <a:r>
              <a:rPr lang="el-GR" sz="2000" dirty="0">
                <a:solidFill>
                  <a:schemeClr val="accent1">
                    <a:lumMod val="50000"/>
                  </a:schemeClr>
                </a:solidFill>
                <a:latin typeface="Arial" panose="020B0604020202020204" pitchFamily="34" charset="0"/>
                <a:cs typeface="Arial" panose="020B0604020202020204" pitchFamily="34" charset="0"/>
              </a:rPr>
              <a:t>τους ή να μπαίνει στις αίθουσες διδασκαλίας, </a:t>
            </a:r>
            <a:r>
              <a:rPr lang="el-GR" sz="2000" dirty="0">
                <a:solidFill>
                  <a:schemeClr val="accent1">
                    <a:lumMod val="50000"/>
                  </a:schemeClr>
                </a:solidFill>
                <a:highlight>
                  <a:srgbClr val="FFFF00"/>
                </a:highlight>
                <a:latin typeface="Arial" panose="020B0604020202020204" pitchFamily="34" charset="0"/>
                <a:cs typeface="Arial" panose="020B0604020202020204" pitchFamily="34" charset="0"/>
              </a:rPr>
              <a:t>εκτός του Προέδρου και των δυο </a:t>
            </a:r>
            <a:r>
              <a:rPr lang="el-GR" sz="2000" dirty="0" err="1">
                <a:solidFill>
                  <a:schemeClr val="accent1">
                    <a:lumMod val="50000"/>
                  </a:schemeClr>
                </a:solidFill>
                <a:highlight>
                  <a:srgbClr val="FFFF00"/>
                </a:highlight>
                <a:latin typeface="Arial" panose="020B0604020202020204" pitchFamily="34" charset="0"/>
                <a:cs typeface="Arial" panose="020B0604020202020204" pitchFamily="34" charset="0"/>
              </a:rPr>
              <a:t>μέλων</a:t>
            </a:r>
            <a:r>
              <a:rPr lang="el-GR" sz="2000" dirty="0">
                <a:solidFill>
                  <a:schemeClr val="accent1">
                    <a:lumMod val="50000"/>
                  </a:schemeClr>
                </a:solidFill>
                <a:highlight>
                  <a:srgbClr val="FFFF00"/>
                </a:highlight>
                <a:latin typeface="Arial" panose="020B0604020202020204" pitchFamily="34" charset="0"/>
                <a:cs typeface="Arial" panose="020B0604020202020204" pitchFamily="34" charset="0"/>
              </a:rPr>
              <a:t> της επιτροπής που έχουν οριστεί να μαζεύουν τα απουσιολόγια</a:t>
            </a:r>
            <a:r>
              <a:rPr lang="el-GR" sz="2000" dirty="0">
                <a:solidFill>
                  <a:schemeClr val="accent1">
                    <a:lumMod val="50000"/>
                  </a:schemeClr>
                </a:solidFill>
                <a:latin typeface="Arial" panose="020B0604020202020204" pitchFamily="34" charset="0"/>
                <a:cs typeface="Arial" panose="020B0604020202020204" pitchFamily="34" charset="0"/>
              </a:rPr>
              <a:t>. </a:t>
            </a:r>
          </a:p>
          <a:p>
            <a:pPr marL="285750" indent="-285750" algn="just">
              <a:spcAft>
                <a:spcPts val="600"/>
              </a:spcAft>
              <a:buFont typeface="Arial" panose="020B0604020202020204" pitchFamily="34" charset="0"/>
              <a:buChar char="•"/>
            </a:pPr>
            <a:r>
              <a:rPr lang="el-GR" sz="2000" dirty="0">
                <a:solidFill>
                  <a:schemeClr val="accent1">
                    <a:lumMod val="50000"/>
                  </a:schemeClr>
                </a:solidFill>
                <a:latin typeface="Arial" panose="020B0604020202020204" pitchFamily="34" charset="0"/>
                <a:cs typeface="Arial" panose="020B0604020202020204" pitchFamily="34" charset="0"/>
              </a:rPr>
              <a:t>Βρίσκονται </a:t>
            </a:r>
            <a:r>
              <a:rPr lang="el-GR" sz="2000" b="1" u="sng" dirty="0" err="1">
                <a:solidFill>
                  <a:schemeClr val="accent1">
                    <a:lumMod val="50000"/>
                  </a:schemeClr>
                </a:solidFill>
                <a:latin typeface="Arial" panose="020B0604020202020204" pitchFamily="34" charset="0"/>
                <a:cs typeface="Arial" panose="020B0604020202020204" pitchFamily="34" charset="0"/>
              </a:rPr>
              <a:t>καθόλη</a:t>
            </a:r>
            <a:r>
              <a:rPr lang="el-GR" sz="2000" b="1" u="sng" dirty="0">
                <a:solidFill>
                  <a:schemeClr val="accent1">
                    <a:lumMod val="50000"/>
                  </a:schemeClr>
                </a:solidFill>
                <a:latin typeface="Arial" panose="020B0604020202020204" pitchFamily="34" charset="0"/>
                <a:cs typeface="Arial" panose="020B0604020202020204" pitchFamily="34" charset="0"/>
              </a:rPr>
              <a:t> τη διάρκεια </a:t>
            </a:r>
            <a:r>
              <a:rPr lang="el-GR" sz="2000" dirty="0">
                <a:solidFill>
                  <a:schemeClr val="accent1">
                    <a:lumMod val="50000"/>
                  </a:schemeClr>
                </a:solidFill>
                <a:latin typeface="Arial" panose="020B0604020202020204" pitchFamily="34" charset="0"/>
                <a:cs typeface="Arial" panose="020B0604020202020204" pitchFamily="34" charset="0"/>
              </a:rPr>
              <a:t>της εξέτασης </a:t>
            </a:r>
            <a:r>
              <a:rPr lang="el-GR" sz="2000" b="1" u="sng" dirty="0">
                <a:solidFill>
                  <a:schemeClr val="accent1">
                    <a:lumMod val="50000"/>
                  </a:schemeClr>
                </a:solidFill>
                <a:latin typeface="Arial" panose="020B0604020202020204" pitchFamily="34" charset="0"/>
                <a:cs typeface="Arial" panose="020B0604020202020204" pitchFamily="34" charset="0"/>
              </a:rPr>
              <a:t>εντός του τομέα ευθύνης</a:t>
            </a:r>
            <a:r>
              <a:rPr lang="el-GR" sz="2000" b="1" dirty="0">
                <a:solidFill>
                  <a:schemeClr val="accent1">
                    <a:lumMod val="50000"/>
                  </a:schemeClr>
                </a:solidFill>
                <a:latin typeface="Arial" panose="020B0604020202020204" pitchFamily="34" charset="0"/>
                <a:cs typeface="Arial" panose="020B0604020202020204" pitchFamily="34" charset="0"/>
              </a:rPr>
              <a:t> </a:t>
            </a:r>
            <a:r>
              <a:rPr lang="el-GR" sz="2000" dirty="0">
                <a:solidFill>
                  <a:schemeClr val="accent1">
                    <a:lumMod val="50000"/>
                  </a:schemeClr>
                </a:solidFill>
                <a:latin typeface="Arial" panose="020B0604020202020204" pitchFamily="34" charset="0"/>
                <a:cs typeface="Arial" panose="020B0604020202020204" pitchFamily="34" charset="0"/>
              </a:rPr>
              <a:t>τους, έχοντας οπτική επαφή με όλες τις αίθουσες στις οποίες γίνεται εξέταση.</a:t>
            </a:r>
          </a:p>
          <a:p>
            <a:pPr marL="285750" indent="-285750" algn="just">
              <a:spcAft>
                <a:spcPts val="600"/>
              </a:spcAft>
              <a:buFont typeface="Arial" panose="020B0604020202020204" pitchFamily="34" charset="0"/>
              <a:buChar char="•"/>
            </a:pPr>
            <a:r>
              <a:rPr lang="el-GR" sz="2000" dirty="0">
                <a:solidFill>
                  <a:schemeClr val="accent1">
                    <a:lumMod val="50000"/>
                  </a:schemeClr>
                </a:solidFill>
                <a:latin typeface="Arial" panose="020B0604020202020204" pitchFamily="34" charset="0"/>
                <a:cs typeface="Arial" panose="020B0604020202020204" pitchFamily="34" charset="0"/>
              </a:rPr>
              <a:t>Αναλαμβάνουν καθήκοντα επιτηρητή/</a:t>
            </a:r>
            <a:r>
              <a:rPr lang="el-GR" sz="2000" dirty="0" err="1">
                <a:solidFill>
                  <a:schemeClr val="accent1">
                    <a:lumMod val="50000"/>
                  </a:schemeClr>
                </a:solidFill>
                <a:latin typeface="Arial" panose="020B0604020202020204" pitchFamily="34" charset="0"/>
                <a:cs typeface="Arial" panose="020B0604020202020204" pitchFamily="34" charset="0"/>
              </a:rPr>
              <a:t>τριας</a:t>
            </a:r>
            <a:r>
              <a:rPr lang="el-GR" sz="2000" dirty="0">
                <a:solidFill>
                  <a:schemeClr val="accent1">
                    <a:lumMod val="50000"/>
                  </a:schemeClr>
                </a:solidFill>
                <a:latin typeface="Arial" panose="020B0604020202020204" pitchFamily="34" charset="0"/>
                <a:cs typeface="Arial" panose="020B0604020202020204" pitchFamily="34" charset="0"/>
              </a:rPr>
              <a:t>, όταν καλούνται από κάποιον/α επιτηρητή/</a:t>
            </a:r>
            <a:r>
              <a:rPr lang="el-GR" sz="2000" dirty="0" err="1">
                <a:solidFill>
                  <a:schemeClr val="accent1">
                    <a:lumMod val="50000"/>
                  </a:schemeClr>
                </a:solidFill>
                <a:latin typeface="Arial" panose="020B0604020202020204" pitchFamily="34" charset="0"/>
                <a:cs typeface="Arial" panose="020B0604020202020204" pitchFamily="34" charset="0"/>
              </a:rPr>
              <a:t>τρια</a:t>
            </a:r>
            <a:r>
              <a:rPr lang="el-GR" sz="2000" dirty="0">
                <a:solidFill>
                  <a:schemeClr val="accent1">
                    <a:lumMod val="50000"/>
                  </a:schemeClr>
                </a:solidFill>
                <a:latin typeface="Arial" panose="020B0604020202020204" pitchFamily="34" charset="0"/>
                <a:cs typeface="Arial" panose="020B0604020202020204" pitchFamily="34" charset="0"/>
              </a:rPr>
              <a:t>, </a:t>
            </a:r>
            <a:r>
              <a:rPr lang="el-GR" sz="2000" b="1" u="sng" dirty="0">
                <a:solidFill>
                  <a:schemeClr val="accent1">
                    <a:lumMod val="50000"/>
                  </a:schemeClr>
                </a:solidFill>
                <a:latin typeface="Arial" panose="020B0604020202020204" pitchFamily="34" charset="0"/>
                <a:cs typeface="Arial" panose="020B0604020202020204" pitchFamily="34" charset="0"/>
              </a:rPr>
              <a:t>μετά από άδεια</a:t>
            </a:r>
            <a:r>
              <a:rPr lang="el-GR" sz="2000" dirty="0">
                <a:solidFill>
                  <a:schemeClr val="accent1">
                    <a:lumMod val="50000"/>
                  </a:schemeClr>
                </a:solidFill>
                <a:latin typeface="Arial" panose="020B0604020202020204" pitchFamily="34" charset="0"/>
                <a:cs typeface="Arial" panose="020B0604020202020204" pitchFamily="34" charset="0"/>
              </a:rPr>
              <a:t> από τον/την πρόεδρο της Επιτροπής Τελικών Εξετάσεων. </a:t>
            </a:r>
          </a:p>
          <a:p>
            <a:pPr marL="285750" indent="-285750" algn="just">
              <a:spcAft>
                <a:spcPts val="600"/>
              </a:spcAft>
              <a:buFont typeface="Arial" panose="020B0604020202020204" pitchFamily="34" charset="0"/>
              <a:buChar char="•"/>
            </a:pPr>
            <a:r>
              <a:rPr lang="el-GR" sz="2000" dirty="0">
                <a:solidFill>
                  <a:schemeClr val="accent1">
                    <a:lumMod val="50000"/>
                  </a:schemeClr>
                </a:solidFill>
                <a:latin typeface="Arial" panose="020B0604020202020204" pitchFamily="34" charset="0"/>
                <a:cs typeface="Arial" panose="020B0604020202020204" pitchFamily="34" charset="0"/>
              </a:rPr>
              <a:t>Αναλαμβάνουν οποιαδήποτε άλλα καθήκοντα τους αναθέσει ο/η πρόεδρος της Επιτροπής Εξετάσεων για την ομαλή διεξαγωγή των Εξετάσεων.</a:t>
            </a:r>
          </a:p>
        </p:txBody>
      </p:sp>
    </p:spTree>
    <p:extLst>
      <p:ext uri="{BB962C8B-B14F-4D97-AF65-F5344CB8AC3E}">
        <p14:creationId xmlns:p14="http://schemas.microsoft.com/office/powerpoint/2010/main" val="13528384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A6EA7-7C71-F193-73F4-617647036C58}"/>
              </a:ext>
            </a:extLst>
          </p:cNvPr>
          <p:cNvSpPr>
            <a:spLocks noGrp="1"/>
          </p:cNvSpPr>
          <p:nvPr>
            <p:ph type="title"/>
          </p:nvPr>
        </p:nvSpPr>
        <p:spPr/>
        <p:txBody>
          <a:bodyPr>
            <a:normAutofit/>
          </a:bodyPr>
          <a:lstStyle/>
          <a:p>
            <a:br>
              <a:rPr lang="x-none"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LID4096" dirty="0"/>
          </a:p>
        </p:txBody>
      </p:sp>
      <p:sp>
        <p:nvSpPr>
          <p:cNvPr id="5" name="TextBox 4">
            <a:extLst>
              <a:ext uri="{FF2B5EF4-FFF2-40B4-BE49-F238E27FC236}">
                <a16:creationId xmlns:a16="http://schemas.microsoft.com/office/drawing/2014/main" id="{AC482434-3744-C598-B05A-68A3B0588623}"/>
              </a:ext>
            </a:extLst>
          </p:cNvPr>
          <p:cNvSpPr txBox="1"/>
          <p:nvPr/>
        </p:nvSpPr>
        <p:spPr>
          <a:xfrm>
            <a:off x="1838959" y="224135"/>
            <a:ext cx="9664063" cy="1569660"/>
          </a:xfrm>
          <a:prstGeom prst="rect">
            <a:avLst/>
          </a:prstGeom>
          <a:noFill/>
        </p:spPr>
        <p:txBody>
          <a:bodyPr wrap="square">
            <a:spAutoFit/>
          </a:bodyPr>
          <a:lstStyle/>
          <a:p>
            <a:pPr algn="ctr"/>
            <a:r>
              <a:rPr lang="el-GR" sz="32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Καθορισμός και υποχρεώσεις βαθμολογητών των εξεταζόμενων μαθημάτων – Καταχώριση βαθμολογιών – Αναβαθμολογήσεις</a:t>
            </a:r>
            <a:endParaRPr lang="LID4096" sz="3200" dirty="0"/>
          </a:p>
        </p:txBody>
      </p:sp>
      <p:sp>
        <p:nvSpPr>
          <p:cNvPr id="7" name="TextBox 6">
            <a:extLst>
              <a:ext uri="{FF2B5EF4-FFF2-40B4-BE49-F238E27FC236}">
                <a16:creationId xmlns:a16="http://schemas.microsoft.com/office/drawing/2014/main" id="{18751E87-300D-DB34-0854-010DB23AB557}"/>
              </a:ext>
            </a:extLst>
          </p:cNvPr>
          <p:cNvSpPr txBox="1"/>
          <p:nvPr/>
        </p:nvSpPr>
        <p:spPr>
          <a:xfrm>
            <a:off x="2296160" y="2197894"/>
            <a:ext cx="9286240" cy="2831544"/>
          </a:xfrm>
          <a:prstGeom prst="rect">
            <a:avLst/>
          </a:prstGeom>
          <a:noFill/>
        </p:spPr>
        <p:txBody>
          <a:bodyPr wrap="square">
            <a:spAutoFit/>
          </a:bodyPr>
          <a:lstStyle/>
          <a:p>
            <a:pPr marL="285750" indent="-285750" algn="just">
              <a:spcAft>
                <a:spcPts val="1200"/>
              </a:spcAft>
              <a:buFont typeface="Arial" panose="020B0604020202020204" pitchFamily="34" charset="0"/>
              <a:buChar char="•"/>
            </a:pPr>
            <a:r>
              <a:rPr lang="el-GR" sz="2400" dirty="0">
                <a:solidFill>
                  <a:schemeClr val="accent1">
                    <a:lumMod val="50000"/>
                  </a:schemeClr>
                </a:solidFill>
              </a:rPr>
              <a:t>Ο/η Συντονιστής/</a:t>
            </a:r>
            <a:r>
              <a:rPr lang="el-GR" sz="2400" dirty="0" err="1">
                <a:solidFill>
                  <a:schemeClr val="accent1">
                    <a:lumMod val="50000"/>
                  </a:schemeClr>
                </a:solidFill>
              </a:rPr>
              <a:t>τρια</a:t>
            </a:r>
            <a:r>
              <a:rPr lang="el-GR" sz="2400" dirty="0">
                <a:solidFill>
                  <a:schemeClr val="accent1">
                    <a:lumMod val="50000"/>
                  </a:schemeClr>
                </a:solidFill>
              </a:rPr>
              <a:t> Βοηθός Διευθυντής/</a:t>
            </a:r>
            <a:r>
              <a:rPr lang="el-GR" sz="2400" dirty="0" err="1">
                <a:solidFill>
                  <a:schemeClr val="accent1">
                    <a:lumMod val="50000"/>
                  </a:schemeClr>
                </a:solidFill>
              </a:rPr>
              <a:t>τρια</a:t>
            </a:r>
            <a:r>
              <a:rPr lang="el-GR" sz="2400" dirty="0">
                <a:solidFill>
                  <a:schemeClr val="accent1">
                    <a:lumMod val="50000"/>
                  </a:schemeClr>
                </a:solidFill>
              </a:rPr>
              <a:t> (Σ.Β.Δ.) του κάθε εξεταζόμενου μαθήματος μεριμνά όπως οι βαθμολογητές/</a:t>
            </a:r>
            <a:r>
              <a:rPr lang="el-GR" sz="2400" dirty="0" err="1">
                <a:solidFill>
                  <a:schemeClr val="accent1">
                    <a:lumMod val="50000"/>
                  </a:schemeClr>
                </a:solidFill>
              </a:rPr>
              <a:t>τριες</a:t>
            </a:r>
            <a:r>
              <a:rPr lang="el-GR" sz="2400" dirty="0">
                <a:solidFill>
                  <a:schemeClr val="accent1">
                    <a:lumMod val="50000"/>
                  </a:schemeClr>
                </a:solidFill>
              </a:rPr>
              <a:t> λάβουν και ακολουθούν πιστά τον Κεντρικό Οδηγό Βαθμολόγησης, κατά τη βαθμολόγηση των γραπτών. </a:t>
            </a:r>
            <a:endParaRPr lang="en-US" sz="2400" dirty="0">
              <a:solidFill>
                <a:schemeClr val="accent1">
                  <a:lumMod val="50000"/>
                </a:schemeClr>
              </a:solidFill>
            </a:endParaRPr>
          </a:p>
          <a:p>
            <a:pPr marL="285750" indent="-285750" algn="just">
              <a:spcAft>
                <a:spcPts val="1200"/>
              </a:spcAft>
              <a:buFont typeface="Arial" panose="020B0604020202020204" pitchFamily="34" charset="0"/>
              <a:buChar char="•"/>
            </a:pPr>
            <a:r>
              <a:rPr lang="el-GR" sz="2400" dirty="0">
                <a:solidFill>
                  <a:schemeClr val="accent1">
                    <a:lumMod val="50000"/>
                  </a:schemeClr>
                </a:solidFill>
              </a:rPr>
              <a:t>Ενδείκνυται όπως ο/η Σ.Β.Δ. συγκαλέσει και συντονίσει την ομάδα των βαθμολογητών/τριών για την πιστή τήρηση του Οδηγού Βαθμολόγησης</a:t>
            </a:r>
            <a:endParaRPr lang="LID4096" sz="2400" dirty="0"/>
          </a:p>
        </p:txBody>
      </p:sp>
    </p:spTree>
    <p:extLst>
      <p:ext uri="{BB962C8B-B14F-4D97-AF65-F5344CB8AC3E}">
        <p14:creationId xmlns:p14="http://schemas.microsoft.com/office/powerpoint/2010/main" val="1776586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5B779-6303-6B39-0042-C7D7310ECD9F}"/>
              </a:ext>
            </a:extLst>
          </p:cNvPr>
          <p:cNvSpPr>
            <a:spLocks noGrp="1"/>
          </p:cNvSpPr>
          <p:nvPr>
            <p:ph type="title"/>
          </p:nvPr>
        </p:nvSpPr>
        <p:spPr>
          <a:xfrm>
            <a:off x="1362391" y="208281"/>
            <a:ext cx="10018713" cy="1427480"/>
          </a:xfrm>
        </p:spPr>
        <p:txBody>
          <a:bodyPr/>
          <a:lstStyle/>
          <a:p>
            <a:r>
              <a:rPr lang="el-GR" sz="32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Βαθμολογητής/</a:t>
            </a:r>
            <a:r>
              <a:rPr lang="el-GR" sz="3200" b="1" dirty="0" err="1">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τρια</a:t>
            </a:r>
            <a:br>
              <a:rPr lang="en-US"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endParaRPr lang="LID4096" dirty="0"/>
          </a:p>
        </p:txBody>
      </p:sp>
      <p:sp>
        <p:nvSpPr>
          <p:cNvPr id="5" name="TextBox 4">
            <a:extLst>
              <a:ext uri="{FF2B5EF4-FFF2-40B4-BE49-F238E27FC236}">
                <a16:creationId xmlns:a16="http://schemas.microsoft.com/office/drawing/2014/main" id="{08A67C0A-8DB6-9777-70A6-E3416C4E306C}"/>
              </a:ext>
            </a:extLst>
          </p:cNvPr>
          <p:cNvSpPr txBox="1"/>
          <p:nvPr/>
        </p:nvSpPr>
        <p:spPr>
          <a:xfrm>
            <a:off x="1705927" y="1635761"/>
            <a:ext cx="10018713" cy="3939540"/>
          </a:xfrm>
          <a:prstGeom prst="rect">
            <a:avLst/>
          </a:prstGeom>
          <a:noFill/>
        </p:spPr>
        <p:txBody>
          <a:bodyPr wrap="square">
            <a:spAutoFit/>
          </a:bodyPr>
          <a:lstStyle/>
          <a:p>
            <a:pPr marL="342900" indent="-342900" algn="just">
              <a:spcAft>
                <a:spcPts val="1200"/>
              </a:spcAft>
              <a:buFont typeface="Arial" panose="020B0604020202020204" pitchFamily="34" charset="0"/>
              <a:buChar char="•"/>
            </a:pPr>
            <a:r>
              <a:rPr lang="el-GR" sz="2000" dirty="0">
                <a:solidFill>
                  <a:schemeClr val="accent1">
                    <a:lumMod val="50000"/>
                  </a:schemeClr>
                </a:solidFill>
              </a:rPr>
              <a:t>Χρεώνεται με </a:t>
            </a:r>
            <a:r>
              <a:rPr lang="el-GR" sz="2000" u="sng" dirty="0">
                <a:solidFill>
                  <a:schemeClr val="accent1">
                    <a:lumMod val="50000"/>
                  </a:schemeClr>
                </a:solidFill>
              </a:rPr>
              <a:t>συγκεκριμένο αριθμό γραπτών, ανάλογο με τον αριθμό των μαθητών/τριών που διδάσκει</a:t>
            </a:r>
            <a:r>
              <a:rPr lang="el-GR" sz="2000" dirty="0">
                <a:solidFill>
                  <a:schemeClr val="accent1">
                    <a:lumMod val="50000"/>
                  </a:schemeClr>
                </a:solidFill>
              </a:rPr>
              <a:t>, τα οποία οφείλει να </a:t>
            </a:r>
            <a:r>
              <a:rPr lang="el-GR" sz="2000" b="1" u="sng" dirty="0">
                <a:solidFill>
                  <a:schemeClr val="accent1">
                    <a:lumMod val="50000"/>
                  </a:schemeClr>
                </a:solidFill>
              </a:rPr>
              <a:t>βαθμολογήσει και να φυλάξει με εμπιστευτικότητα</a:t>
            </a:r>
            <a:r>
              <a:rPr lang="el-GR" sz="2000" dirty="0">
                <a:solidFill>
                  <a:schemeClr val="accent1">
                    <a:lumMod val="50000"/>
                  </a:schemeClr>
                </a:solidFill>
              </a:rPr>
              <a:t>, ώστε να μην υπάρχει δυνατότητα πρόσβασης σε αυτά από μη εξουσιοδοτημένα πρόσωπα.</a:t>
            </a:r>
            <a:endParaRPr lang="en-US" sz="2000" dirty="0">
              <a:solidFill>
                <a:schemeClr val="accent1">
                  <a:lumMod val="50000"/>
                </a:schemeClr>
              </a:solidFill>
            </a:endParaRPr>
          </a:p>
          <a:p>
            <a:pPr marL="342900" indent="-342900" algn="just">
              <a:spcAft>
                <a:spcPts val="1200"/>
              </a:spcAft>
              <a:buFont typeface="Arial" panose="020B0604020202020204" pitchFamily="34" charset="0"/>
              <a:buChar char="•"/>
            </a:pPr>
            <a:r>
              <a:rPr lang="el-GR" sz="2000" dirty="0">
                <a:solidFill>
                  <a:schemeClr val="accent1">
                    <a:lumMod val="50000"/>
                  </a:schemeClr>
                </a:solidFill>
                <a:highlight>
                  <a:srgbClr val="FFFF00"/>
                </a:highlight>
              </a:rPr>
              <a:t>Κάθε βαθμολογητής/</a:t>
            </a:r>
            <a:r>
              <a:rPr lang="el-GR" sz="2000" dirty="0" err="1">
                <a:solidFill>
                  <a:schemeClr val="accent1">
                    <a:lumMod val="50000"/>
                  </a:schemeClr>
                </a:solidFill>
                <a:highlight>
                  <a:srgbClr val="FFFF00"/>
                </a:highlight>
              </a:rPr>
              <a:t>τρια</a:t>
            </a:r>
            <a:r>
              <a:rPr lang="el-GR" sz="2000" dirty="0">
                <a:solidFill>
                  <a:schemeClr val="accent1">
                    <a:lumMod val="50000"/>
                  </a:schemeClr>
                </a:solidFill>
                <a:highlight>
                  <a:srgbClr val="FFFF00"/>
                </a:highlight>
              </a:rPr>
              <a:t> παραλαμβάνει προσωπικά από τον/τη Διευθυντή/</a:t>
            </a:r>
            <a:r>
              <a:rPr lang="el-GR" sz="2000" dirty="0" err="1">
                <a:solidFill>
                  <a:schemeClr val="accent1">
                    <a:lumMod val="50000"/>
                  </a:schemeClr>
                </a:solidFill>
                <a:highlight>
                  <a:srgbClr val="FFFF00"/>
                </a:highlight>
              </a:rPr>
              <a:t>ρια</a:t>
            </a:r>
            <a:r>
              <a:rPr lang="el-GR" sz="2000" dirty="0">
                <a:solidFill>
                  <a:schemeClr val="accent1">
                    <a:lumMod val="50000"/>
                  </a:schemeClr>
                </a:solidFill>
                <a:highlight>
                  <a:srgbClr val="FFFF00"/>
                </a:highlight>
              </a:rPr>
              <a:t> του σχολείου, </a:t>
            </a:r>
            <a:r>
              <a:rPr lang="el-GR" sz="2000" b="1" u="sng" dirty="0">
                <a:solidFill>
                  <a:schemeClr val="accent1">
                    <a:lumMod val="50000"/>
                  </a:schemeClr>
                </a:solidFill>
                <a:highlight>
                  <a:srgbClr val="FFFF00"/>
                </a:highlight>
              </a:rPr>
              <a:t>μοναδικό κωδικό</a:t>
            </a:r>
            <a:r>
              <a:rPr lang="el-GR" sz="2000" b="1" dirty="0">
                <a:solidFill>
                  <a:schemeClr val="accent1">
                    <a:lumMod val="50000"/>
                  </a:schemeClr>
                </a:solidFill>
                <a:highlight>
                  <a:srgbClr val="FFFF00"/>
                </a:highlight>
              </a:rPr>
              <a:t> </a:t>
            </a:r>
            <a:r>
              <a:rPr lang="el-GR" sz="2000" dirty="0">
                <a:solidFill>
                  <a:schemeClr val="accent1">
                    <a:lumMod val="50000"/>
                  </a:schemeClr>
                </a:solidFill>
              </a:rPr>
              <a:t>(ο οποίος θα αποσταλεί), τον οποίο θα χρησιμοποιεί για τις ανάγκες της βαθμολόγησης των γραπτών που θα παραλάβει.</a:t>
            </a:r>
          </a:p>
          <a:p>
            <a:pPr marL="342900" indent="-342900" algn="just">
              <a:spcAft>
                <a:spcPts val="1200"/>
              </a:spcAft>
              <a:buFont typeface="Arial" panose="020B0604020202020204" pitchFamily="34" charset="0"/>
              <a:buChar char="•"/>
            </a:pPr>
            <a:r>
              <a:rPr lang="el-GR" sz="2000" dirty="0">
                <a:solidFill>
                  <a:schemeClr val="accent1">
                    <a:lumMod val="50000"/>
                  </a:schemeClr>
                </a:solidFill>
              </a:rPr>
              <a:t>Αναγράφει </a:t>
            </a:r>
            <a:r>
              <a:rPr lang="el-GR" sz="2000" b="1" u="sng" dirty="0">
                <a:solidFill>
                  <a:schemeClr val="accent1">
                    <a:lumMod val="50000"/>
                  </a:schemeClr>
                </a:solidFill>
                <a:highlight>
                  <a:srgbClr val="FFFF00"/>
                </a:highlight>
              </a:rPr>
              <a:t>μόνο με μπλε στυλό</a:t>
            </a:r>
            <a:r>
              <a:rPr lang="el-GR" sz="2000" b="1" dirty="0">
                <a:solidFill>
                  <a:schemeClr val="accent1">
                    <a:lumMod val="50000"/>
                  </a:schemeClr>
                </a:solidFill>
                <a:highlight>
                  <a:srgbClr val="FFFF00"/>
                </a:highlight>
              </a:rPr>
              <a:t> </a:t>
            </a:r>
            <a:r>
              <a:rPr lang="el-GR" sz="2000" dirty="0">
                <a:solidFill>
                  <a:schemeClr val="accent1">
                    <a:lumMod val="50000"/>
                  </a:schemeClr>
                </a:solidFill>
                <a:highlight>
                  <a:srgbClr val="FFFF00"/>
                </a:highlight>
              </a:rPr>
              <a:t>τον </a:t>
            </a:r>
            <a:r>
              <a:rPr lang="el-GR" sz="2000" b="1" u="sng" dirty="0">
                <a:solidFill>
                  <a:schemeClr val="accent1">
                    <a:lumMod val="50000"/>
                  </a:schemeClr>
                </a:solidFill>
                <a:highlight>
                  <a:srgbClr val="FFFF00"/>
                </a:highlight>
              </a:rPr>
              <a:t>κωδικό</a:t>
            </a:r>
            <a:r>
              <a:rPr lang="el-GR" sz="2000" dirty="0">
                <a:solidFill>
                  <a:schemeClr val="accent1">
                    <a:lumMod val="50000"/>
                  </a:schemeClr>
                </a:solidFill>
                <a:highlight>
                  <a:srgbClr val="FFFF00"/>
                </a:highlight>
              </a:rPr>
              <a:t> του και </a:t>
            </a:r>
            <a:r>
              <a:rPr lang="el-GR" sz="2000" b="1" u="sng" dirty="0">
                <a:solidFill>
                  <a:schemeClr val="accent1">
                    <a:lumMod val="50000"/>
                  </a:schemeClr>
                </a:solidFill>
                <a:highlight>
                  <a:srgbClr val="FFFF00"/>
                </a:highlight>
              </a:rPr>
              <a:t>μονογράφει</a:t>
            </a:r>
            <a:r>
              <a:rPr lang="el-GR" sz="2000" dirty="0">
                <a:solidFill>
                  <a:schemeClr val="accent1">
                    <a:lumMod val="50000"/>
                  </a:schemeClr>
                </a:solidFill>
                <a:highlight>
                  <a:srgbClr val="FFFF00"/>
                </a:highlight>
              </a:rPr>
              <a:t> στο εξώφυλλο </a:t>
            </a:r>
            <a:r>
              <a:rPr lang="el-GR" sz="2000" dirty="0">
                <a:solidFill>
                  <a:schemeClr val="accent1">
                    <a:lumMod val="50000"/>
                  </a:schemeClr>
                </a:solidFill>
              </a:rPr>
              <a:t>όλα τα γραπτά τα οποία βαθμολογεί, στη θέση ΒΑΘΜΟΛΟΓΗΤΗΣ/ BΑΘΜΟΛΟΓΗΤΡΙΑ.</a:t>
            </a:r>
          </a:p>
          <a:p>
            <a:pPr marL="342900" indent="-342900" algn="just">
              <a:spcAft>
                <a:spcPts val="1200"/>
              </a:spcAft>
              <a:buFont typeface="Arial" panose="020B0604020202020204" pitchFamily="34" charset="0"/>
              <a:buChar char="•"/>
            </a:pPr>
            <a:r>
              <a:rPr lang="el-GR" sz="2000" b="1" dirty="0">
                <a:solidFill>
                  <a:schemeClr val="accent1">
                    <a:lumMod val="50000"/>
                  </a:schemeClr>
                </a:solidFill>
              </a:rPr>
              <a:t>Δεν σημειώνει οποιαδήποτε σχόλια, παρατηρήσεις ή σύμβολα στα γραπτά με μολύβι, στυλό ή με οποιονδήποτε άλλο τρόπο.</a:t>
            </a:r>
          </a:p>
        </p:txBody>
      </p:sp>
    </p:spTree>
    <p:extLst>
      <p:ext uri="{BB962C8B-B14F-4D97-AF65-F5344CB8AC3E}">
        <p14:creationId xmlns:p14="http://schemas.microsoft.com/office/powerpoint/2010/main" val="25465700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99E14-3F31-C0C8-8D25-C43AE583A3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F29910-C1B6-18C5-0191-70E121C7EA04}"/>
              </a:ext>
            </a:extLst>
          </p:cNvPr>
          <p:cNvSpPr>
            <a:spLocks noGrp="1"/>
          </p:cNvSpPr>
          <p:nvPr>
            <p:ph type="title"/>
          </p:nvPr>
        </p:nvSpPr>
        <p:spPr>
          <a:xfrm>
            <a:off x="1362391" y="208281"/>
            <a:ext cx="10018713" cy="1427480"/>
          </a:xfrm>
        </p:spPr>
        <p:txBody>
          <a:bodyPr/>
          <a:lstStyle/>
          <a:p>
            <a:r>
              <a:rPr lang="el-GR" sz="32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Βαθμολογητής/</a:t>
            </a:r>
            <a:r>
              <a:rPr lang="el-GR" sz="3200" b="1" dirty="0" err="1">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τρια</a:t>
            </a:r>
            <a:br>
              <a:rPr lang="en-US" b="1"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rPr>
            </a:br>
            <a:endParaRPr lang="LID4096" dirty="0"/>
          </a:p>
        </p:txBody>
      </p:sp>
      <p:sp>
        <p:nvSpPr>
          <p:cNvPr id="5" name="TextBox 4">
            <a:extLst>
              <a:ext uri="{FF2B5EF4-FFF2-40B4-BE49-F238E27FC236}">
                <a16:creationId xmlns:a16="http://schemas.microsoft.com/office/drawing/2014/main" id="{045619BF-56F8-6225-3091-289B2A946437}"/>
              </a:ext>
            </a:extLst>
          </p:cNvPr>
          <p:cNvSpPr txBox="1"/>
          <p:nvPr/>
        </p:nvSpPr>
        <p:spPr>
          <a:xfrm>
            <a:off x="1705927" y="1635761"/>
            <a:ext cx="10018713" cy="3785652"/>
          </a:xfrm>
          <a:prstGeom prst="rect">
            <a:avLst/>
          </a:prstGeom>
          <a:noFill/>
        </p:spPr>
        <p:txBody>
          <a:bodyPr wrap="square">
            <a:spAutoFit/>
          </a:bodyPr>
          <a:lstStyle/>
          <a:p>
            <a:pPr marL="342900" indent="-342900" algn="just">
              <a:spcAft>
                <a:spcPts val="1800"/>
              </a:spcAft>
              <a:buFont typeface="Arial" panose="020B0604020202020204" pitchFamily="34" charset="0"/>
              <a:buChar char="•"/>
            </a:pPr>
            <a:r>
              <a:rPr lang="el-GR" sz="2000" b="1" u="sng" dirty="0">
                <a:solidFill>
                  <a:schemeClr val="accent1">
                    <a:lumMod val="50000"/>
                  </a:schemeClr>
                </a:solidFill>
                <a:latin typeface="Arial" panose="020B0604020202020204" pitchFamily="34" charset="0"/>
                <a:cs typeface="Arial" panose="020B0604020202020204" pitchFamily="34" charset="0"/>
              </a:rPr>
              <a:t>Καταχωρίζει</a:t>
            </a:r>
            <a:r>
              <a:rPr lang="el-GR" sz="2000" dirty="0">
                <a:solidFill>
                  <a:schemeClr val="accent1">
                    <a:lumMod val="50000"/>
                  </a:schemeClr>
                </a:solidFill>
                <a:latin typeface="Arial" panose="020B0604020202020204" pitchFamily="34" charset="0"/>
                <a:cs typeface="Arial" panose="020B0604020202020204" pitchFamily="34" charset="0"/>
              </a:rPr>
              <a:t> τη βαθμολογία κατά ερώτηση στην κατάλληλη θέση του γραπτού για όλες τις ερωτήσεις (απαντημένες και μη), </a:t>
            </a:r>
            <a:r>
              <a:rPr lang="el-GR" sz="2000" b="1" u="sng" dirty="0">
                <a:solidFill>
                  <a:schemeClr val="accent1">
                    <a:lumMod val="50000"/>
                  </a:schemeClr>
                </a:solidFill>
                <a:latin typeface="Arial" panose="020B0604020202020204" pitchFamily="34" charset="0"/>
                <a:cs typeface="Arial" panose="020B0604020202020204" pitchFamily="34" charset="0"/>
              </a:rPr>
              <a:t>σύμφωνα με την κλείδα που περιλαμβάνεται</a:t>
            </a:r>
            <a:r>
              <a:rPr lang="el-GR" sz="2000" dirty="0">
                <a:solidFill>
                  <a:schemeClr val="accent1">
                    <a:lumMod val="50000"/>
                  </a:schemeClr>
                </a:solidFill>
                <a:latin typeface="Arial" panose="020B0604020202020204" pitchFamily="34" charset="0"/>
                <a:cs typeface="Arial" panose="020B0604020202020204" pitchFamily="34" charset="0"/>
              </a:rPr>
              <a:t> στον Οδηγό Βαθμολόγησης. </a:t>
            </a:r>
          </a:p>
          <a:p>
            <a:pPr marL="342900" indent="-342900" algn="just">
              <a:spcAft>
                <a:spcPts val="1800"/>
              </a:spcAft>
              <a:buFont typeface="Arial" panose="020B0604020202020204" pitchFamily="34" charset="0"/>
              <a:buChar char="•"/>
            </a:pPr>
            <a:r>
              <a:rPr lang="el-GR" sz="2000" b="1" u="sng" dirty="0">
                <a:solidFill>
                  <a:schemeClr val="accent1">
                    <a:lumMod val="50000"/>
                  </a:schemeClr>
                </a:solidFill>
                <a:latin typeface="Arial" panose="020B0604020202020204" pitchFamily="34" charset="0"/>
                <a:cs typeface="Arial" panose="020B0604020202020204" pitchFamily="34" charset="0"/>
              </a:rPr>
              <a:t>Υπολογίζει</a:t>
            </a:r>
            <a:r>
              <a:rPr lang="el-GR" sz="2000" dirty="0">
                <a:solidFill>
                  <a:schemeClr val="accent1">
                    <a:lumMod val="50000"/>
                  </a:schemeClr>
                </a:solidFill>
                <a:latin typeface="Arial" panose="020B0604020202020204" pitchFamily="34" charset="0"/>
                <a:cs typeface="Arial" panose="020B0604020202020204" pitchFamily="34" charset="0"/>
              </a:rPr>
              <a:t> και καταχωρίζει το συνολικό άθροισμα των βαθμολογιών των ερωτήσεων.  </a:t>
            </a:r>
          </a:p>
          <a:p>
            <a:pPr marL="342900" indent="-342900" algn="just">
              <a:spcAft>
                <a:spcPts val="1800"/>
              </a:spcAft>
              <a:buFont typeface="Arial" panose="020B0604020202020204" pitchFamily="34" charset="0"/>
              <a:buChar char="•"/>
            </a:pPr>
            <a:r>
              <a:rPr lang="el-GR" sz="2000" b="1" u="sng" dirty="0">
                <a:solidFill>
                  <a:schemeClr val="accent1">
                    <a:lumMod val="50000"/>
                  </a:schemeClr>
                </a:solidFill>
                <a:latin typeface="Arial" panose="020B0604020202020204" pitchFamily="34" charset="0"/>
                <a:cs typeface="Arial" panose="020B0604020202020204" pitchFamily="34" charset="0"/>
              </a:rPr>
              <a:t>Μετατρέπει</a:t>
            </a:r>
            <a:r>
              <a:rPr lang="el-GR" sz="2000" dirty="0">
                <a:solidFill>
                  <a:schemeClr val="accent1">
                    <a:lumMod val="50000"/>
                  </a:schemeClr>
                </a:solidFill>
                <a:latin typeface="Arial" panose="020B0604020202020204" pitchFamily="34" charset="0"/>
                <a:cs typeface="Arial" panose="020B0604020202020204" pitchFamily="34" charset="0"/>
              </a:rPr>
              <a:t> το συνολικό άθροισμα σε ακέραιες μονάδες στην κλίμακα 1 – 20.</a:t>
            </a:r>
          </a:p>
          <a:p>
            <a:pPr marL="342900" indent="-342900" algn="just">
              <a:spcAft>
                <a:spcPts val="1800"/>
              </a:spcAft>
              <a:buFont typeface="Arial" panose="020B0604020202020204" pitchFamily="34" charset="0"/>
              <a:buChar char="•"/>
            </a:pPr>
            <a:r>
              <a:rPr lang="el-GR" sz="2000" b="1" u="sng" dirty="0">
                <a:solidFill>
                  <a:schemeClr val="accent1">
                    <a:lumMod val="50000"/>
                  </a:schemeClr>
                </a:solidFill>
                <a:latin typeface="Arial" panose="020B0604020202020204" pitchFamily="34" charset="0"/>
                <a:cs typeface="Arial" panose="020B0604020202020204" pitchFamily="34" charset="0"/>
              </a:rPr>
              <a:t>Καταγράφει</a:t>
            </a:r>
            <a:r>
              <a:rPr lang="el-GR" sz="2000" dirty="0">
                <a:solidFill>
                  <a:schemeClr val="accent1">
                    <a:lumMod val="50000"/>
                  </a:schemeClr>
                </a:solidFill>
                <a:latin typeface="Arial" panose="020B0604020202020204" pitchFamily="34" charset="0"/>
                <a:cs typeface="Arial" panose="020B0604020202020204" pitchFamily="34" charset="0"/>
              </a:rPr>
              <a:t> τον τελικό βαθμό στην κατάλληλη θέση. </a:t>
            </a:r>
          </a:p>
          <a:p>
            <a:pPr marL="342900" indent="-342900" algn="just">
              <a:spcAft>
                <a:spcPts val="1800"/>
              </a:spcAft>
              <a:buFont typeface="Arial" panose="020B0604020202020204" pitchFamily="34" charset="0"/>
              <a:buChar char="•"/>
            </a:pPr>
            <a:r>
              <a:rPr lang="el-GR" sz="2000" b="1" u="sng"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Δεν σημειώνει</a:t>
            </a:r>
            <a:r>
              <a:rPr lang="el-GR" sz="2000"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 σχόλια ή παρατηρήσεις στο τετράδιο απαντήσεων του</a:t>
            </a:r>
            <a:r>
              <a:rPr lang="en-US" sz="2000"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a:t>
            </a:r>
            <a:r>
              <a:rPr lang="el-GR" sz="2000"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της μαθητή/</a:t>
            </a:r>
            <a:r>
              <a:rPr lang="el-GR" sz="2000" dirty="0" err="1">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τριας</a:t>
            </a:r>
            <a:r>
              <a:rPr lang="el-GR" sz="200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a:t>
            </a:r>
            <a:endParaRPr lang="el-GR" sz="2400" dirty="0">
              <a:solidFill>
                <a:schemeClr val="accent1">
                  <a:lumMod val="50000"/>
                </a:schemeClr>
              </a:solidFill>
            </a:endParaRPr>
          </a:p>
        </p:txBody>
      </p:sp>
    </p:spTree>
    <p:extLst>
      <p:ext uri="{BB962C8B-B14F-4D97-AF65-F5344CB8AC3E}">
        <p14:creationId xmlns:p14="http://schemas.microsoft.com/office/powerpoint/2010/main" val="28048538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5A378-7458-03A3-6F50-600E2643016C}"/>
              </a:ext>
            </a:extLst>
          </p:cNvPr>
          <p:cNvSpPr>
            <a:spLocks noGrp="1"/>
          </p:cNvSpPr>
          <p:nvPr>
            <p:ph type="title"/>
          </p:nvPr>
        </p:nvSpPr>
        <p:spPr/>
        <p:txBody>
          <a:bodyPr/>
          <a:lstStyle/>
          <a:p>
            <a:r>
              <a:rPr lang="el-GR" dirty="0"/>
              <a:t>ΚΑΛΗ ΕΠΙΤΗΡΗΣΗ</a:t>
            </a:r>
            <a:endParaRPr lang="LID4096" dirty="0"/>
          </a:p>
        </p:txBody>
      </p:sp>
      <p:pic>
        <p:nvPicPr>
          <p:cNvPr id="1026" name="Picture 2">
            <a:extLst>
              <a:ext uri="{FF2B5EF4-FFF2-40B4-BE49-F238E27FC236}">
                <a16:creationId xmlns:a16="http://schemas.microsoft.com/office/drawing/2014/main" id="{C305ACA5-E9A4-E154-0AA5-B15DB427E4F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43713" y="2438399"/>
            <a:ext cx="5538107" cy="31013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50829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cxnSp>
        <p:nvCxnSpPr>
          <p:cNvPr id="23" name="Straight Connector 22">
            <a:extLst>
              <a:ext uri="{FF2B5EF4-FFF2-40B4-BE49-F238E27FC236}">
                <a16:creationId xmlns:a16="http://schemas.microsoft.com/office/drawing/2014/main" id="{F44CB8CB-D706-4D74-9772-DBB3063E103F}"/>
              </a:ext>
            </a:extLst>
          </p:cNvPr>
          <p:cNvCxnSpPr/>
          <p:nvPr/>
        </p:nvCxnSpPr>
        <p:spPr>
          <a:xfrm>
            <a:off x="5747656" y="5751073"/>
            <a:ext cx="0" cy="1062801"/>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BE60BA66-B05F-469D-977A-D2423AE8D0E2}"/>
              </a:ext>
            </a:extLst>
          </p:cNvPr>
          <p:cNvSpPr txBox="1"/>
          <p:nvPr/>
        </p:nvSpPr>
        <p:spPr>
          <a:xfrm>
            <a:off x="121699" y="4960"/>
            <a:ext cx="12408298" cy="1261884"/>
          </a:xfrm>
          <a:prstGeom prst="rect">
            <a:avLst/>
          </a:prstGeom>
          <a:noFill/>
        </p:spPr>
        <p:txBody>
          <a:bodyPr wrap="square" rtlCol="0">
            <a:spAutoFit/>
          </a:bodyPr>
          <a:lstStyle/>
          <a:p>
            <a:pPr algn="ctr"/>
            <a:r>
              <a:rPr lang="en-GB"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Πρόγραμμα Εξετάσεων </a:t>
            </a:r>
          </a:p>
          <a:p>
            <a:pPr algn="ctr"/>
            <a:endParaRPr lang="el-GR" sz="3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BEE917FD-1C56-92CB-9226-774936DF5343}"/>
              </a:ext>
            </a:extLst>
          </p:cNvPr>
          <p:cNvSpPr txBox="1"/>
          <p:nvPr/>
        </p:nvSpPr>
        <p:spPr>
          <a:xfrm>
            <a:off x="8212015" y="5460720"/>
            <a:ext cx="3511418" cy="461665"/>
          </a:xfrm>
          <a:prstGeom prst="rect">
            <a:avLst/>
          </a:prstGeom>
          <a:noFill/>
        </p:spPr>
        <p:txBody>
          <a:bodyPr wrap="square">
            <a:spAutoFit/>
          </a:bodyPr>
          <a:lstStyle/>
          <a:p>
            <a:r>
              <a:rPr lang="en-US" sz="1200" dirty="0">
                <a:hlinkClick r:id="rId2"/>
              </a:rPr>
              <a:t>https://enimerosi.moec.gov.cy/archeia/1/ypp19892c</a:t>
            </a:r>
            <a:endParaRPr lang="en-US" sz="1200" dirty="0"/>
          </a:p>
          <a:p>
            <a:endParaRPr lang="el-GR" sz="1200" dirty="0"/>
          </a:p>
        </p:txBody>
      </p:sp>
      <p:pic>
        <p:nvPicPr>
          <p:cNvPr id="2" name="Picture 1">
            <a:extLst>
              <a:ext uri="{FF2B5EF4-FFF2-40B4-BE49-F238E27FC236}">
                <a16:creationId xmlns:a16="http://schemas.microsoft.com/office/drawing/2014/main" id="{E6645E16-BF99-48FD-CCE5-42028CB9840C}"/>
              </a:ext>
            </a:extLst>
          </p:cNvPr>
          <p:cNvPicPr>
            <a:picLocks noChangeAspect="1"/>
          </p:cNvPicPr>
          <p:nvPr/>
        </p:nvPicPr>
        <p:blipFill>
          <a:blip r:embed="rId3"/>
          <a:stretch>
            <a:fillRect/>
          </a:stretch>
        </p:blipFill>
        <p:spPr>
          <a:xfrm>
            <a:off x="3251335" y="819628"/>
            <a:ext cx="8126658" cy="4397183"/>
          </a:xfrm>
          <a:prstGeom prst="rect">
            <a:avLst/>
          </a:prstGeom>
        </p:spPr>
      </p:pic>
    </p:spTree>
    <p:extLst>
      <p:ext uri="{BB962C8B-B14F-4D97-AF65-F5344CB8AC3E}">
        <p14:creationId xmlns:p14="http://schemas.microsoft.com/office/powerpoint/2010/main" val="259087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A2F80BBC-CDC2-4C2A-B343-C0E648271623}"/>
              </a:ext>
            </a:extLst>
          </p:cNvPr>
          <p:cNvSpPr/>
          <p:nvPr/>
        </p:nvSpPr>
        <p:spPr>
          <a:xfrm>
            <a:off x="0" y="2104047"/>
            <a:ext cx="12192000" cy="1261088"/>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7" name="TextBox 16">
            <a:extLst>
              <a:ext uri="{FF2B5EF4-FFF2-40B4-BE49-F238E27FC236}">
                <a16:creationId xmlns:a16="http://schemas.microsoft.com/office/drawing/2014/main" id="{404765E4-1C6D-4FB0-A9B4-00BAC6401A45}"/>
              </a:ext>
            </a:extLst>
          </p:cNvPr>
          <p:cNvSpPr txBox="1"/>
          <p:nvPr/>
        </p:nvSpPr>
        <p:spPr>
          <a:xfrm>
            <a:off x="391333" y="2155804"/>
            <a:ext cx="11448976" cy="1077218"/>
          </a:xfrm>
          <a:prstGeom prst="rect">
            <a:avLst/>
          </a:prstGeom>
          <a:noFill/>
        </p:spPr>
        <p:txBody>
          <a:bodyPr wrap="square" rtlCol="0">
            <a:spAutoFit/>
          </a:bodyPr>
          <a:lstStyle/>
          <a:p>
            <a:pPr algn="ctr"/>
            <a:r>
              <a:rPr lang="el-GR" sz="3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Καθορισμός και υποχρεώσεις επιτηρητών και αναπληρωτών επιτηρητών</a:t>
            </a:r>
            <a:endParaRPr lang="x-none"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13" name="Straight Connector 12">
            <a:extLst>
              <a:ext uri="{FF2B5EF4-FFF2-40B4-BE49-F238E27FC236}">
                <a16:creationId xmlns:a16="http://schemas.microsoft.com/office/drawing/2014/main" id="{822A09E6-226E-46DF-A06D-251A2CB6E7A0}"/>
              </a:ext>
            </a:extLst>
          </p:cNvPr>
          <p:cNvCxnSpPr/>
          <p:nvPr/>
        </p:nvCxnSpPr>
        <p:spPr>
          <a:xfrm>
            <a:off x="5747656" y="5627248"/>
            <a:ext cx="0" cy="1062801"/>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42504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8C4E45BD-C907-4788-AC75-2F78AA51DA35}"/>
              </a:ext>
            </a:extLst>
          </p:cNvPr>
          <p:cNvSpPr/>
          <p:nvPr/>
        </p:nvSpPr>
        <p:spPr>
          <a:xfrm>
            <a:off x="0" y="5519964"/>
            <a:ext cx="12192000" cy="158512"/>
          </a:xfrm>
          <a:prstGeom prst="rect">
            <a:avLst/>
          </a:prstGeom>
          <a:solidFill>
            <a:srgbClr val="85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x-none"/>
          </a:p>
        </p:txBody>
      </p:sp>
      <p:sp>
        <p:nvSpPr>
          <p:cNvPr id="11" name="TextBox 10">
            <a:extLst>
              <a:ext uri="{FF2B5EF4-FFF2-40B4-BE49-F238E27FC236}">
                <a16:creationId xmlns:a16="http://schemas.microsoft.com/office/drawing/2014/main" id="{BE60BA66-B05F-469D-977A-D2423AE8D0E2}"/>
              </a:ext>
            </a:extLst>
          </p:cNvPr>
          <p:cNvSpPr txBox="1"/>
          <p:nvPr/>
        </p:nvSpPr>
        <p:spPr>
          <a:xfrm>
            <a:off x="1215950" y="126254"/>
            <a:ext cx="11729346"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Καθορισμός - Υποχρεώσεις Επιτηρητών</a:t>
            </a:r>
          </a:p>
        </p:txBody>
      </p:sp>
      <p:sp>
        <p:nvSpPr>
          <p:cNvPr id="3" name="TextBox 2">
            <a:extLst>
              <a:ext uri="{FF2B5EF4-FFF2-40B4-BE49-F238E27FC236}">
                <a16:creationId xmlns:a16="http://schemas.microsoft.com/office/drawing/2014/main" id="{9D5AEEB6-4FAF-165F-A16E-DEE001978474}"/>
              </a:ext>
            </a:extLst>
          </p:cNvPr>
          <p:cNvSpPr txBox="1"/>
          <p:nvPr/>
        </p:nvSpPr>
        <p:spPr>
          <a:xfrm>
            <a:off x="2422263" y="1043708"/>
            <a:ext cx="9316720" cy="3477875"/>
          </a:xfrm>
          <a:prstGeom prst="rect">
            <a:avLst/>
          </a:prstGeom>
          <a:noFill/>
        </p:spPr>
        <p:txBody>
          <a:bodyPr wrap="square">
            <a:spAutoFit/>
          </a:bodyPr>
          <a:lstStyle/>
          <a:p>
            <a:pPr marL="342900" indent="-342900" algn="just">
              <a:spcBef>
                <a:spcPts val="1200"/>
              </a:spcBef>
              <a:spcAft>
                <a:spcPts val="1200"/>
              </a:spcAft>
              <a:buFont typeface="Wingdings" panose="05000000000000000000" pitchFamily="2" charset="2"/>
              <a:buChar char="§"/>
            </a:pPr>
            <a:r>
              <a:rPr lang="el-GR" sz="2000" dirty="0">
                <a:solidFill>
                  <a:schemeClr val="accent1">
                    <a:lumMod val="50000"/>
                  </a:schemeClr>
                </a:solidFill>
              </a:rPr>
              <a:t>Εκτός των επιτηρητών/τριών και των μελών της Επιτροπής Τελικών Εξετάσεων, </a:t>
            </a:r>
            <a:br>
              <a:rPr lang="el-GR" sz="2000" dirty="0">
                <a:solidFill>
                  <a:schemeClr val="accent1">
                    <a:lumMod val="50000"/>
                  </a:schemeClr>
                </a:solidFill>
              </a:rPr>
            </a:br>
            <a:r>
              <a:rPr lang="el-GR" sz="2000" b="1" dirty="0">
                <a:solidFill>
                  <a:schemeClr val="accent1">
                    <a:lumMod val="50000"/>
                  </a:schemeClr>
                </a:solidFill>
                <a:highlight>
                  <a:srgbClr val="FFFF00"/>
                </a:highlight>
              </a:rPr>
              <a:t>δεν επιτρέπεται η είσοδος στην αίθουσα εξέτασης άλλου προσώπου</a:t>
            </a:r>
            <a:r>
              <a:rPr lang="el-GR" sz="2000" dirty="0">
                <a:solidFill>
                  <a:schemeClr val="accent1">
                    <a:lumMod val="50000"/>
                  </a:schemeClr>
                </a:solidFill>
              </a:rPr>
              <a:t>, συμπεριλαμβανομένων και των εκπαιδευτικών που υπηρετούν στη σχολική μονάδα. </a:t>
            </a:r>
          </a:p>
          <a:p>
            <a:pPr marL="342900" indent="-342900" algn="just">
              <a:spcBef>
                <a:spcPts val="1200"/>
              </a:spcBef>
              <a:spcAft>
                <a:spcPts val="1200"/>
              </a:spcAft>
              <a:buFont typeface="Wingdings" panose="05000000000000000000" pitchFamily="2" charset="2"/>
              <a:buChar char="§"/>
            </a:pPr>
            <a:r>
              <a:rPr lang="el-GR" sz="2000" dirty="0">
                <a:solidFill>
                  <a:schemeClr val="accent1">
                    <a:lumMod val="50000"/>
                  </a:schemeClr>
                </a:solidFill>
              </a:rPr>
              <a:t>Σε έκτακτες περιπτώσεις, εξαιρείται το προσωπικό παροχής πρώτων βοηθειών. </a:t>
            </a:r>
          </a:p>
          <a:p>
            <a:pPr marL="342900" indent="-342900" algn="just">
              <a:spcBef>
                <a:spcPts val="1200"/>
              </a:spcBef>
              <a:spcAft>
                <a:spcPts val="1200"/>
              </a:spcAft>
              <a:buFont typeface="Wingdings" panose="05000000000000000000" pitchFamily="2" charset="2"/>
              <a:buChar char="§"/>
            </a:pPr>
            <a:r>
              <a:rPr lang="el-GR" sz="2000" dirty="0">
                <a:solidFill>
                  <a:schemeClr val="accent1">
                    <a:lumMod val="50000"/>
                  </a:schemeClr>
                </a:solidFill>
              </a:rPr>
              <a:t>Μόνο στην περίπτωση του δοκιμίου ακρόασης/κατανόησης κειμένου, στα μαθήματα των Ξένων Γλωσσών, επιτρέπεται η είσοδος σε </a:t>
            </a:r>
            <a:r>
              <a:rPr lang="el-GR" sz="2000" b="1" dirty="0">
                <a:solidFill>
                  <a:schemeClr val="accent1">
                    <a:lumMod val="50000"/>
                  </a:schemeClr>
                </a:solidFill>
              </a:rPr>
              <a:t>εξουσιοδοτημένο/η καθηγητή/</a:t>
            </a:r>
            <a:r>
              <a:rPr lang="el-GR" sz="2000" b="1" dirty="0" err="1">
                <a:solidFill>
                  <a:schemeClr val="accent1">
                    <a:lumMod val="50000"/>
                  </a:schemeClr>
                </a:solidFill>
              </a:rPr>
              <a:t>τρια</a:t>
            </a:r>
            <a:r>
              <a:rPr lang="el-GR" sz="2000" b="1" dirty="0">
                <a:solidFill>
                  <a:schemeClr val="accent1">
                    <a:lumMod val="50000"/>
                  </a:schemeClr>
                </a:solidFill>
              </a:rPr>
              <a:t>, ξενόγλωσσων μαθημάτων,</a:t>
            </a:r>
            <a:r>
              <a:rPr lang="el-GR" sz="2000" dirty="0">
                <a:solidFill>
                  <a:schemeClr val="accent1">
                    <a:lumMod val="50000"/>
                  </a:schemeClr>
                </a:solidFill>
              </a:rPr>
              <a:t> για να πραγματοποιήσει το συγκεκριμένο μέρος της εξέτασης.</a:t>
            </a:r>
          </a:p>
        </p:txBody>
      </p:sp>
    </p:spTree>
    <p:extLst>
      <p:ext uri="{BB962C8B-B14F-4D97-AF65-F5344CB8AC3E}">
        <p14:creationId xmlns:p14="http://schemas.microsoft.com/office/powerpoint/2010/main" val="17182317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2406288" y="76004"/>
            <a:ext cx="9102540"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a:t>
            </a:r>
            <a:r>
              <a:rPr lang="en-US"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 </a:t>
            </a: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Προσέλευση </a:t>
            </a:r>
          </a:p>
        </p:txBody>
      </p:sp>
      <p:sp>
        <p:nvSpPr>
          <p:cNvPr id="10" name="TextBox 9">
            <a:extLst>
              <a:ext uri="{FF2B5EF4-FFF2-40B4-BE49-F238E27FC236}">
                <a16:creationId xmlns:a16="http://schemas.microsoft.com/office/drawing/2014/main" id="{E260104E-F5C8-1781-745C-772A0B38A821}"/>
              </a:ext>
            </a:extLst>
          </p:cNvPr>
          <p:cNvSpPr txBox="1"/>
          <p:nvPr/>
        </p:nvSpPr>
        <p:spPr>
          <a:xfrm>
            <a:off x="2747270" y="945447"/>
            <a:ext cx="9102540" cy="4785926"/>
          </a:xfrm>
          <a:prstGeom prst="rect">
            <a:avLst/>
          </a:prstGeom>
          <a:noFill/>
        </p:spPr>
        <p:txBody>
          <a:bodyPr wrap="square">
            <a:spAutoFit/>
          </a:bodyPr>
          <a:lstStyle/>
          <a:p>
            <a:pPr marL="285750" indent="-285750" algn="just">
              <a:spcBef>
                <a:spcPts val="900"/>
              </a:spcBef>
              <a:spcAft>
                <a:spcPts val="900"/>
              </a:spcAft>
              <a:buFont typeface="Wingdings" panose="05000000000000000000" pitchFamily="2" charset="2"/>
              <a:buChar char="§"/>
            </a:pPr>
            <a:r>
              <a:rPr lang="el-GR" sz="2000" dirty="0">
                <a:solidFill>
                  <a:schemeClr val="accent1">
                    <a:lumMod val="50000"/>
                  </a:schemeClr>
                </a:solidFill>
                <a:latin typeface="Arial" panose="020B0604020202020204" pitchFamily="34" charset="0"/>
                <a:cs typeface="Arial" panose="020B0604020202020204" pitchFamily="34" charset="0"/>
              </a:rPr>
              <a:t>Δεν πρέπει να έχουν μαζί τους </a:t>
            </a:r>
            <a:r>
              <a:rPr lang="el-GR" sz="2000" b="1" dirty="0">
                <a:solidFill>
                  <a:schemeClr val="accent1">
                    <a:lumMod val="50000"/>
                  </a:schemeClr>
                </a:solidFill>
                <a:latin typeface="Arial" panose="020B0604020202020204" pitchFamily="34" charset="0"/>
                <a:cs typeface="Arial" panose="020B0604020202020204" pitchFamily="34" charset="0"/>
              </a:rPr>
              <a:t>κινητό τηλέφωνο</a:t>
            </a:r>
            <a:r>
              <a:rPr lang="el-CY" sz="2000" b="1" dirty="0">
                <a:solidFill>
                  <a:schemeClr val="accent1">
                    <a:lumMod val="50000"/>
                  </a:schemeClr>
                </a:solidFill>
                <a:latin typeface="Arial" panose="020B0604020202020204" pitchFamily="34" charset="0"/>
                <a:cs typeface="Arial" panose="020B0604020202020204" pitchFamily="34" charset="0"/>
              </a:rPr>
              <a:t> (ούτε </a:t>
            </a:r>
            <a:r>
              <a:rPr lang="el-CY" sz="2000" b="1" dirty="0" err="1">
                <a:solidFill>
                  <a:schemeClr val="accent1">
                    <a:lumMod val="50000"/>
                  </a:schemeClr>
                </a:solidFill>
                <a:latin typeface="Arial" panose="020B0604020202020204" pitchFamily="34" charset="0"/>
                <a:cs typeface="Arial" panose="020B0604020202020204" pitchFamily="34" charset="0"/>
              </a:rPr>
              <a:t>ροφήμ</a:t>
            </a:r>
            <a:r>
              <a:rPr lang="el-CY" sz="2000" b="1" dirty="0">
                <a:solidFill>
                  <a:schemeClr val="accent1">
                    <a:lumMod val="50000"/>
                  </a:schemeClr>
                </a:solidFill>
                <a:latin typeface="Arial" panose="020B0604020202020204" pitchFamily="34" charset="0"/>
                <a:cs typeface="Arial" panose="020B0604020202020204" pitchFamily="34" charset="0"/>
              </a:rPr>
              <a:t>ατα) </a:t>
            </a:r>
            <a:r>
              <a:rPr lang="el-GR" sz="2000" b="1" dirty="0">
                <a:solidFill>
                  <a:schemeClr val="accent1">
                    <a:lumMod val="50000"/>
                  </a:schemeClr>
                </a:solidFill>
                <a:latin typeface="Arial" panose="020B0604020202020204" pitchFamily="34" charset="0"/>
                <a:cs typeface="Arial" panose="020B0604020202020204" pitchFamily="34" charset="0"/>
              </a:rPr>
              <a:t> </a:t>
            </a:r>
            <a:r>
              <a:rPr lang="el-GR" sz="2000" dirty="0">
                <a:solidFill>
                  <a:schemeClr val="accent1">
                    <a:lumMod val="50000"/>
                  </a:schemeClr>
                </a:solidFill>
                <a:latin typeface="Arial" panose="020B0604020202020204" pitchFamily="34" charset="0"/>
                <a:cs typeface="Arial" panose="020B0604020202020204" pitchFamily="34" charset="0"/>
              </a:rPr>
              <a:t>κατά τη διάρκεια της επιτήρησης.</a:t>
            </a:r>
          </a:p>
          <a:p>
            <a:pPr marL="285750" indent="-285750" algn="just">
              <a:spcBef>
                <a:spcPts val="900"/>
              </a:spcBef>
              <a:spcAft>
                <a:spcPts val="900"/>
              </a:spcAft>
              <a:buFont typeface="Wingdings" panose="05000000000000000000" pitchFamily="2" charset="2"/>
              <a:buChar char="§"/>
            </a:pPr>
            <a:r>
              <a:rPr lang="el-GR" sz="2000" dirty="0">
                <a:solidFill>
                  <a:schemeClr val="accent1">
                    <a:lumMod val="50000"/>
                  </a:schemeClr>
                </a:solidFill>
                <a:latin typeface="Arial" panose="020B0604020202020204" pitchFamily="34" charset="0"/>
                <a:cs typeface="Arial" panose="020B0604020202020204" pitchFamily="34" charset="0"/>
              </a:rPr>
              <a:t>Προσέρχονται στην αίθουσα εξέτασης </a:t>
            </a:r>
            <a:r>
              <a:rPr lang="el-GR" sz="2000" b="1" u="sng" dirty="0">
                <a:solidFill>
                  <a:schemeClr val="accent1">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τουλάχιστον δέκα (10΄) λεπτά</a:t>
            </a:r>
            <a:r>
              <a:rPr lang="el-GR" sz="2000" dirty="0">
                <a:solidFill>
                  <a:schemeClr val="accent1">
                    <a:lumMod val="50000"/>
                  </a:schemeClr>
                </a:solidFill>
                <a:latin typeface="Arial" panose="020B0604020202020204" pitchFamily="34" charset="0"/>
                <a:cs typeface="Arial" panose="020B0604020202020204" pitchFamily="34" charset="0"/>
              </a:rPr>
              <a:t> πριν από την καθορισμένη ώρα έναρξης της εξέτασης. </a:t>
            </a:r>
          </a:p>
          <a:p>
            <a:pPr marL="285750" indent="-285750" algn="just">
              <a:spcBef>
                <a:spcPts val="900"/>
              </a:spcBef>
              <a:spcAft>
                <a:spcPts val="900"/>
              </a:spcAft>
              <a:buFont typeface="Wingdings" panose="05000000000000000000" pitchFamily="2" charset="2"/>
              <a:buChar char="§"/>
            </a:pPr>
            <a:r>
              <a:rPr lang="el-GR" sz="2000" dirty="0">
                <a:highlight>
                  <a:srgbClr val="FFFF00"/>
                </a:highlight>
              </a:rPr>
              <a:t>Αφορά και τους </a:t>
            </a:r>
            <a:r>
              <a:rPr lang="el-GR" sz="2000" b="1" dirty="0">
                <a:highlight>
                  <a:srgbClr val="FFFF00"/>
                </a:highlight>
              </a:rPr>
              <a:t>αναπληρωτές</a:t>
            </a:r>
            <a:r>
              <a:rPr lang="el-GR" sz="2000" dirty="0">
                <a:highlight>
                  <a:srgbClr val="FFFF00"/>
                </a:highlight>
              </a:rPr>
              <a:t> που θα βρίσκονται στους διαδρόμους, καθώς φέτος θα εφαρμοστεί μια νέα διαδικασία. Συγκεκριμένα, οι αναπληρωτές θα έχουν μαζί τους το ημερήσιο πρόγραμμα εξετάσεων, ώστε να μπορούν να βοηθούν τους μαθητές να εντοπίζουν την αίθουσα στην οποία θα εξεταστούν</a:t>
            </a:r>
            <a:endParaRPr lang="el-GR" sz="2000" dirty="0">
              <a:solidFill>
                <a:schemeClr val="accent1">
                  <a:lumMod val="50000"/>
                </a:schemeClr>
              </a:solidFill>
              <a:highlight>
                <a:srgbClr val="FFFF00"/>
              </a:highlight>
              <a:latin typeface="Arial" panose="020B0604020202020204" pitchFamily="34" charset="0"/>
              <a:cs typeface="Arial" panose="020B0604020202020204" pitchFamily="34" charset="0"/>
            </a:endParaRPr>
          </a:p>
          <a:p>
            <a:pPr marL="285750" indent="-285750" algn="just">
              <a:spcBef>
                <a:spcPts val="900"/>
              </a:spcBef>
              <a:spcAft>
                <a:spcPts val="900"/>
              </a:spcAft>
              <a:buFont typeface="Wingdings" panose="05000000000000000000" pitchFamily="2" charset="2"/>
              <a:buChar char="§"/>
            </a:pPr>
            <a:r>
              <a:rPr lang="el-GR" sz="2000" dirty="0">
                <a:solidFill>
                  <a:schemeClr val="accent1">
                    <a:lumMod val="50000"/>
                  </a:schemeClr>
                </a:solidFill>
                <a:latin typeface="Arial" panose="020B0604020202020204" pitchFamily="34" charset="0"/>
                <a:cs typeface="Arial" panose="020B0604020202020204" pitchFamily="34" charset="0"/>
              </a:rPr>
              <a:t>Σε περίπτωση που οι μαθητές/</a:t>
            </a:r>
            <a:r>
              <a:rPr lang="el-GR" sz="2000" dirty="0" err="1">
                <a:solidFill>
                  <a:schemeClr val="accent1">
                    <a:lumMod val="50000"/>
                  </a:schemeClr>
                </a:solidFill>
                <a:latin typeface="Arial" panose="020B0604020202020204" pitchFamily="34" charset="0"/>
                <a:cs typeface="Arial" panose="020B0604020202020204" pitchFamily="34" charset="0"/>
              </a:rPr>
              <a:t>τριες</a:t>
            </a:r>
            <a:r>
              <a:rPr lang="el-GR" sz="2000" dirty="0">
                <a:solidFill>
                  <a:schemeClr val="accent1">
                    <a:lumMod val="50000"/>
                  </a:schemeClr>
                </a:solidFill>
                <a:latin typeface="Arial" panose="020B0604020202020204" pitchFamily="34" charset="0"/>
                <a:cs typeface="Arial" panose="020B0604020202020204" pitchFamily="34" charset="0"/>
              </a:rPr>
              <a:t> μεταφέρουν το κινητό τους τηλέφωνο ή το ηλεκτρονικό τους ρολόι ή οποιαδήποτε άλλη ηλεκτρονική συσκευή στην οποία αποθηκεύονται πληροφορίες στο σχολείο, αυτά πρέπει να μείνουν </a:t>
            </a:r>
            <a:r>
              <a:rPr lang="el-GR" sz="2000" b="1" u="sng" dirty="0">
                <a:solidFill>
                  <a:schemeClr val="accent1">
                    <a:lumMod val="50000"/>
                  </a:schemeClr>
                </a:solidFill>
                <a:latin typeface="Arial" panose="020B0604020202020204" pitchFamily="34" charset="0"/>
                <a:cs typeface="Arial" panose="020B0604020202020204" pitchFamily="34" charset="0"/>
              </a:rPr>
              <a:t>εκτός της αίθουσας εξετάσεων απενεργοποιημένα </a:t>
            </a:r>
            <a:r>
              <a:rPr lang="el-GR" sz="2000" dirty="0">
                <a:solidFill>
                  <a:schemeClr val="accent1">
                    <a:lumMod val="50000"/>
                  </a:schemeClr>
                </a:solidFill>
                <a:latin typeface="Arial" panose="020B0604020202020204" pitchFamily="34" charset="0"/>
                <a:cs typeface="Arial" panose="020B0604020202020204" pitchFamily="34" charset="0"/>
              </a:rPr>
              <a:t>και με δική τους αποκλειστική ευθύνη.</a:t>
            </a:r>
          </a:p>
        </p:txBody>
      </p:sp>
    </p:spTree>
    <p:extLst>
      <p:ext uri="{BB962C8B-B14F-4D97-AF65-F5344CB8AC3E}">
        <p14:creationId xmlns:p14="http://schemas.microsoft.com/office/powerpoint/2010/main" val="16859125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D9BBE634-9A0C-4529-90B3-FA867781B540}"/>
              </a:ext>
            </a:extLst>
          </p:cNvPr>
          <p:cNvSpPr txBox="1"/>
          <p:nvPr/>
        </p:nvSpPr>
        <p:spPr>
          <a:xfrm>
            <a:off x="342190" y="1045488"/>
            <a:ext cx="11498516" cy="369332"/>
          </a:xfrm>
          <a:prstGeom prst="rect">
            <a:avLst/>
          </a:prstGeom>
          <a:noFill/>
        </p:spPr>
        <p:txBody>
          <a:bodyPr wrap="square">
            <a:spAutoFit/>
          </a:bodyPr>
          <a:lstStyle/>
          <a:p>
            <a:r>
              <a:rPr lang="el-GR" sz="1800" dirty="0">
                <a:effectLst/>
                <a:latin typeface="Calibri" panose="020F0502020204030204" pitchFamily="34" charset="0"/>
                <a:ea typeface="Times New Roman" panose="02020603050405020304" pitchFamily="18" charset="0"/>
              </a:rPr>
              <a:t> </a:t>
            </a:r>
            <a:endParaRPr lang="el-GR" sz="1800" dirty="0">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id="{F677E082-4A06-457F-B724-88DDE346C4B4}"/>
              </a:ext>
            </a:extLst>
          </p:cNvPr>
          <p:cNvSpPr/>
          <p:nvPr/>
        </p:nvSpPr>
        <p:spPr>
          <a:xfrm>
            <a:off x="5962262" y="5519005"/>
            <a:ext cx="5546566" cy="11290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200" dirty="0">
                <a:solidFill>
                  <a:srgbClr val="85C41D"/>
                </a:solidFill>
                <a:latin typeface="Arial" panose="020B0604020202020204" pitchFamily="34" charset="0"/>
                <a:cs typeface="Arial" panose="020B0604020202020204" pitchFamily="34" charset="0"/>
              </a:rPr>
              <a:t>Γραφείο Εκπαιδευτικού Προγραμματισμού</a:t>
            </a:r>
            <a:br>
              <a:rPr lang="el-GR" sz="2200" dirty="0">
                <a:solidFill>
                  <a:srgbClr val="85C41D"/>
                </a:solidFill>
                <a:latin typeface="Arial" panose="020B0604020202020204" pitchFamily="34" charset="0"/>
                <a:cs typeface="Arial" panose="020B0604020202020204" pitchFamily="34" charset="0"/>
              </a:rPr>
            </a:br>
            <a:r>
              <a:rPr lang="el-GR" sz="2200" dirty="0">
                <a:solidFill>
                  <a:srgbClr val="85C41D"/>
                </a:solidFill>
                <a:latin typeface="Arial" panose="020B0604020202020204" pitchFamily="34" charset="0"/>
                <a:cs typeface="Arial" panose="020B0604020202020204" pitchFamily="34" charset="0"/>
              </a:rPr>
              <a:t>Διεύθυνση Μέσης Γενικής Εκπαίδευσης</a:t>
            </a:r>
            <a:endParaRPr lang="x-none" sz="2200" dirty="0">
              <a:solidFill>
                <a:srgbClr val="85C41D"/>
              </a:solidFill>
              <a:latin typeface="Arial" panose="020B0604020202020204" pitchFamily="34" charset="0"/>
              <a:cs typeface="Arial" panose="020B0604020202020204" pitchFamily="34" charset="0"/>
            </a:endParaRPr>
          </a:p>
        </p:txBody>
      </p:sp>
      <p:sp>
        <p:nvSpPr>
          <p:cNvPr id="31" name="Slide Number Placeholder 2">
            <a:extLst>
              <a:ext uri="{FF2B5EF4-FFF2-40B4-BE49-F238E27FC236}">
                <a16:creationId xmlns:a16="http://schemas.microsoft.com/office/drawing/2014/main" id="{AC999EE7-C207-4EFB-AEDA-607E60B91B4E}"/>
              </a:ext>
            </a:extLst>
          </p:cNvPr>
          <p:cNvSpPr>
            <a:spLocks noGrp="1"/>
          </p:cNvSpPr>
          <p:nvPr>
            <p:ph type="sldNum" sz="quarter" idx="12"/>
          </p:nvPr>
        </p:nvSpPr>
        <p:spPr>
          <a:xfrm>
            <a:off x="11609082" y="6324924"/>
            <a:ext cx="462455" cy="365125"/>
          </a:xfrm>
          <a:solidFill>
            <a:srgbClr val="4472C4"/>
          </a:solidFill>
        </p:spPr>
        <p:txBody>
          <a:bodyPr/>
          <a:lstStyle/>
          <a:p>
            <a:pPr algn="ctr"/>
            <a:fld id="{2583F1E8-E20A-4A12-9AB0-CC2D055889ED}" type="slidenum">
              <a:rPr lang="el-GR" b="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pPr algn="ctr"/>
              <a:t>8</a:t>
            </a:fld>
            <a:endParaRPr lang="el-GR"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E60BA66-B05F-469D-977A-D2423AE8D0E2}"/>
              </a:ext>
            </a:extLst>
          </p:cNvPr>
          <p:cNvSpPr txBox="1"/>
          <p:nvPr/>
        </p:nvSpPr>
        <p:spPr>
          <a:xfrm>
            <a:off x="342190" y="31092"/>
            <a:ext cx="11931688" cy="707886"/>
          </a:xfrm>
          <a:prstGeom prst="rect">
            <a:avLst/>
          </a:prstGeom>
          <a:noFill/>
        </p:spPr>
        <p:txBody>
          <a:bodyPr wrap="square" rtlCol="0">
            <a:spAutoFit/>
          </a:bodyPr>
          <a:lstStyle/>
          <a:p>
            <a:pPr algn="ctr"/>
            <a:r>
              <a:rPr lang="el-GR" sz="4000" b="1" dirty="0">
                <a:solidFill>
                  <a:schemeClr val="tx2">
                    <a:lumMod val="90000"/>
                    <a:lumOff val="1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Οι επιτηρητές – Πίνακας Αίθουσας </a:t>
            </a:r>
          </a:p>
        </p:txBody>
      </p:sp>
      <p:sp>
        <p:nvSpPr>
          <p:cNvPr id="5" name="TextBox 4">
            <a:extLst>
              <a:ext uri="{FF2B5EF4-FFF2-40B4-BE49-F238E27FC236}">
                <a16:creationId xmlns:a16="http://schemas.microsoft.com/office/drawing/2014/main" id="{9B8EDA51-5F5A-8BD5-7A51-5815D3E41CCD}"/>
              </a:ext>
            </a:extLst>
          </p:cNvPr>
          <p:cNvSpPr txBox="1"/>
          <p:nvPr/>
        </p:nvSpPr>
        <p:spPr>
          <a:xfrm>
            <a:off x="1775179" y="897498"/>
            <a:ext cx="10074631" cy="1631216"/>
          </a:xfrm>
          <a:prstGeom prst="rect">
            <a:avLst/>
          </a:prstGeom>
          <a:noFill/>
        </p:spPr>
        <p:txBody>
          <a:bodyPr wrap="square">
            <a:spAutoFit/>
          </a:bodyPr>
          <a:lstStyle/>
          <a:p>
            <a:r>
              <a:rPr lang="el-GR" sz="2800" b="1" dirty="0">
                <a:solidFill>
                  <a:schemeClr val="accent1">
                    <a:lumMod val="50000"/>
                  </a:schemeClr>
                </a:solidFill>
              </a:rPr>
              <a:t>Γ</a:t>
            </a:r>
            <a:r>
              <a:rPr lang="el-GR" sz="2400" b="1" dirty="0">
                <a:solidFill>
                  <a:schemeClr val="accent1">
                    <a:lumMod val="50000"/>
                  </a:schemeClr>
                </a:solidFill>
              </a:rPr>
              <a:t>ράφουν στον πίνακα της αίθουσας εξέτασης: </a:t>
            </a:r>
          </a:p>
          <a:p>
            <a:r>
              <a:rPr lang="el-GR" sz="2400" dirty="0">
                <a:solidFill>
                  <a:schemeClr val="accent1">
                    <a:lumMod val="50000"/>
                  </a:schemeClr>
                </a:solidFill>
              </a:rPr>
              <a:t>Το μάθημα, τον κωδικό του εξεταζόμενου μαθήματος, τον αριθμό σελίδων του εξεταστικού δοκιμίου, την ημερομηνία, την ώρα έναρξης και λήξης της εξέτασης</a:t>
            </a:r>
            <a:r>
              <a:rPr lang="el-GR" sz="2200" dirty="0">
                <a:solidFill>
                  <a:schemeClr val="accent1">
                    <a:lumMod val="50000"/>
                  </a:schemeClr>
                </a:solidFill>
              </a:rPr>
              <a:t>.      </a:t>
            </a:r>
            <a:r>
              <a:rPr lang="el-GR" sz="2200" dirty="0">
                <a:solidFill>
                  <a:schemeClr val="accent1">
                    <a:lumMod val="50000"/>
                  </a:schemeClr>
                </a:solidFill>
                <a:highlight>
                  <a:srgbClr val="FFFF00"/>
                </a:highlight>
              </a:rPr>
              <a:t>ΔΕΝ ΔΙΑΓΡΑΦΟΥΜΕ ΤΟ ΠΙΝΑΚΑ ΜΕΤΑ ΤΟ ΤΕΛΟΣ ΤΗΣ ΕΞΕΤΑΣΗΣ</a:t>
            </a:r>
          </a:p>
        </p:txBody>
      </p:sp>
      <p:sp>
        <p:nvSpPr>
          <p:cNvPr id="7" name="Rectangle 6">
            <a:extLst>
              <a:ext uri="{FF2B5EF4-FFF2-40B4-BE49-F238E27FC236}">
                <a16:creationId xmlns:a16="http://schemas.microsoft.com/office/drawing/2014/main" id="{DE6B60EF-6000-724E-71E8-1EBF43DAA7F8}"/>
              </a:ext>
            </a:extLst>
          </p:cNvPr>
          <p:cNvSpPr/>
          <p:nvPr/>
        </p:nvSpPr>
        <p:spPr>
          <a:xfrm>
            <a:off x="1889760" y="2600960"/>
            <a:ext cx="10181777" cy="4155222"/>
          </a:xfrm>
          <a:prstGeom prst="rect">
            <a:avLst/>
          </a:prstGeom>
          <a:solidFill>
            <a:schemeClr val="bg1">
              <a:lumMod val="95000"/>
            </a:schemeClr>
          </a:solidFill>
          <a:ln w="38100">
            <a:solidFill>
              <a:schemeClr val="accent4">
                <a:lumMod val="50000"/>
              </a:schemeClr>
            </a:solidFill>
          </a:ln>
        </p:spPr>
        <p:style>
          <a:lnRef idx="1">
            <a:schemeClr val="accent3"/>
          </a:lnRef>
          <a:fillRef idx="3">
            <a:schemeClr val="accent3"/>
          </a:fillRef>
          <a:effectRef idx="2">
            <a:schemeClr val="accent3"/>
          </a:effectRef>
          <a:fontRef idx="minor">
            <a:schemeClr val="lt1"/>
          </a:fontRef>
        </p:style>
        <p:txBody>
          <a:bodyPr rtlCol="0" anchor="ctr"/>
          <a:lstStyle/>
          <a:p>
            <a:pPr>
              <a:spcBef>
                <a:spcPts val="300"/>
              </a:spcBef>
              <a:spcAft>
                <a:spcPts val="300"/>
              </a:spcAft>
            </a:pPr>
            <a:endParaRPr lang="el-GR" b="1" dirty="0">
              <a:solidFill>
                <a:schemeClr val="tx1"/>
              </a:solidFill>
            </a:endParaRPr>
          </a:p>
          <a:p>
            <a:pPr>
              <a:spcBef>
                <a:spcPts val="600"/>
              </a:spcBef>
              <a:spcAft>
                <a:spcPts val="600"/>
              </a:spcAft>
            </a:pPr>
            <a:r>
              <a:rPr lang="el-GR" b="1" dirty="0">
                <a:solidFill>
                  <a:schemeClr val="tx1"/>
                </a:solidFill>
              </a:rPr>
              <a:t>Μάθημα : </a:t>
            </a:r>
            <a:r>
              <a:rPr lang="el-GR" b="1" dirty="0">
                <a:solidFill>
                  <a:schemeClr val="accent5">
                    <a:lumMod val="75000"/>
                  </a:schemeClr>
                </a:solidFill>
              </a:rPr>
              <a:t>ΝΕΑ ΕΛΛΗΝΙΚΑ   </a:t>
            </a:r>
          </a:p>
          <a:p>
            <a:pPr>
              <a:spcBef>
                <a:spcPts val="600"/>
              </a:spcBef>
              <a:spcAft>
                <a:spcPts val="600"/>
              </a:spcAft>
            </a:pPr>
            <a:r>
              <a:rPr lang="el-GR" b="1" dirty="0">
                <a:solidFill>
                  <a:schemeClr val="tx1"/>
                </a:solidFill>
              </a:rPr>
              <a:t>ΤΑΞΗ:   </a:t>
            </a:r>
            <a:r>
              <a:rPr lang="el-GR" b="1" dirty="0">
                <a:solidFill>
                  <a:schemeClr val="accent5">
                    <a:lumMod val="75000"/>
                  </a:schemeClr>
                </a:solidFill>
              </a:rPr>
              <a:t>Α΄ </a:t>
            </a:r>
          </a:p>
          <a:p>
            <a:pPr>
              <a:spcBef>
                <a:spcPts val="600"/>
              </a:spcBef>
              <a:spcAft>
                <a:spcPts val="600"/>
              </a:spcAft>
            </a:pPr>
            <a:r>
              <a:rPr lang="el-GR" b="1" dirty="0">
                <a:solidFill>
                  <a:schemeClr val="tx1"/>
                </a:solidFill>
              </a:rPr>
              <a:t>Κωδικός Μαθήματος : </a:t>
            </a:r>
            <a:r>
              <a:rPr lang="el-GR" b="1" dirty="0" err="1">
                <a:solidFill>
                  <a:schemeClr val="accent5">
                    <a:lumMod val="75000"/>
                  </a:schemeClr>
                </a:solidFill>
              </a:rPr>
              <a:t>Α001</a:t>
            </a:r>
            <a:r>
              <a:rPr lang="el-GR" b="1" dirty="0">
                <a:solidFill>
                  <a:schemeClr val="accent5">
                    <a:lumMod val="75000"/>
                  </a:schemeClr>
                </a:solidFill>
              </a:rPr>
              <a:t> </a:t>
            </a:r>
          </a:p>
          <a:p>
            <a:pPr>
              <a:spcBef>
                <a:spcPts val="300"/>
              </a:spcBef>
              <a:spcAft>
                <a:spcPts val="300"/>
              </a:spcAft>
            </a:pPr>
            <a:r>
              <a:rPr lang="el-GR" b="1" dirty="0">
                <a:solidFill>
                  <a:schemeClr val="tx1"/>
                </a:solidFill>
              </a:rPr>
              <a:t>Ημερομηνία:  </a:t>
            </a:r>
            <a:r>
              <a:rPr lang="el-GR" b="1" dirty="0">
                <a:solidFill>
                  <a:schemeClr val="accent5">
                    <a:lumMod val="75000"/>
                  </a:schemeClr>
                </a:solidFill>
              </a:rPr>
              <a:t>12/05/2026</a:t>
            </a:r>
          </a:p>
          <a:p>
            <a:pPr>
              <a:spcAft>
                <a:spcPts val="600"/>
              </a:spcAft>
            </a:pPr>
            <a:r>
              <a:rPr lang="el-GR" b="1" dirty="0">
                <a:solidFill>
                  <a:schemeClr val="tx1"/>
                </a:solidFill>
              </a:rPr>
              <a:t>Αριθμός δακτυλογραφημένων σελίδων :  ………. </a:t>
            </a:r>
          </a:p>
          <a:p>
            <a:pPr>
              <a:spcBef>
                <a:spcPts val="300"/>
              </a:spcBef>
              <a:spcAft>
                <a:spcPts val="300"/>
              </a:spcAft>
            </a:pPr>
            <a:r>
              <a:rPr lang="el-GR" b="1" dirty="0">
                <a:solidFill>
                  <a:schemeClr val="tx1"/>
                </a:solidFill>
              </a:rPr>
              <a:t>Ώρα έναρξης εξέτασης : </a:t>
            </a:r>
            <a:r>
              <a:rPr lang="el-GR" b="1" dirty="0">
                <a:solidFill>
                  <a:schemeClr val="accent5">
                    <a:lumMod val="75000"/>
                  </a:schemeClr>
                </a:solidFill>
              </a:rPr>
              <a:t>07:45</a:t>
            </a:r>
          </a:p>
          <a:p>
            <a:pPr>
              <a:spcBef>
                <a:spcPts val="300"/>
              </a:spcBef>
              <a:spcAft>
                <a:spcPts val="1200"/>
              </a:spcAft>
            </a:pPr>
            <a:r>
              <a:rPr lang="el-GR" b="1" dirty="0">
                <a:solidFill>
                  <a:schemeClr val="tx1"/>
                </a:solidFill>
              </a:rPr>
              <a:t>Ώρα λήξης εξέτασης :  </a:t>
            </a:r>
            <a:r>
              <a:rPr lang="el-GR" b="1" dirty="0">
                <a:solidFill>
                  <a:schemeClr val="accent5">
                    <a:lumMod val="75000"/>
                  </a:schemeClr>
                </a:solidFill>
              </a:rPr>
              <a:t>10:00</a:t>
            </a:r>
            <a:endParaRPr lang="el-GR" b="1" dirty="0">
              <a:solidFill>
                <a:schemeClr val="tx1"/>
              </a:solidFill>
            </a:endParaRPr>
          </a:p>
          <a:p>
            <a:pPr algn="ctr"/>
            <a:r>
              <a:rPr lang="el-GR" b="1" dirty="0">
                <a:solidFill>
                  <a:schemeClr val="tx1"/>
                </a:solidFill>
              </a:rPr>
              <a:t>«Κατοχή/χρήση κινητού τηλεφώνου ή άλλης ηλεκτρονικής συσκευής στην οποία αποθηκεύονται πληροφορίες </a:t>
            </a:r>
            <a:br>
              <a:rPr lang="el-GR" b="1" dirty="0">
                <a:solidFill>
                  <a:schemeClr val="tx1"/>
                </a:solidFill>
              </a:rPr>
            </a:br>
            <a:r>
              <a:rPr lang="el-GR" b="1" dirty="0">
                <a:solidFill>
                  <a:schemeClr val="tx1"/>
                </a:solidFill>
              </a:rPr>
              <a:t>(π.χ. ηλεκτρονικό ρολόι χειρός) = απόπειρα δολίευσης».</a:t>
            </a:r>
            <a:endParaRPr lang="en-US" b="1" dirty="0">
              <a:solidFill>
                <a:schemeClr val="tx1"/>
              </a:solidFill>
            </a:endParaRPr>
          </a:p>
          <a:p>
            <a:pPr algn="ctr"/>
            <a:endParaRPr lang="en-US" dirty="0"/>
          </a:p>
        </p:txBody>
      </p:sp>
    </p:spTree>
    <p:extLst>
      <p:ext uri="{BB962C8B-B14F-4D97-AF65-F5344CB8AC3E}">
        <p14:creationId xmlns:p14="http://schemas.microsoft.com/office/powerpoint/2010/main" val="2964572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A609B-2881-915E-CACE-77E834AC1D01}"/>
              </a:ext>
            </a:extLst>
          </p:cNvPr>
          <p:cNvSpPr>
            <a:spLocks noGrp="1"/>
          </p:cNvSpPr>
          <p:nvPr>
            <p:ph type="title"/>
          </p:nvPr>
        </p:nvSpPr>
        <p:spPr>
          <a:xfrm>
            <a:off x="1656840" y="263106"/>
            <a:ext cx="3549121" cy="1817298"/>
          </a:xfrm>
        </p:spPr>
        <p:txBody>
          <a:bodyPr>
            <a:normAutofit fontScale="90000"/>
          </a:bodyPr>
          <a:lstStyle/>
          <a:p>
            <a:pPr algn="l"/>
            <a:r>
              <a:rPr lang="en-GB" sz="4000" b="1" dirty="0">
                <a:latin typeface="Aptos"/>
              </a:rPr>
              <a:t>ΔΙΑΓΡΑΜΜΑ </a:t>
            </a:r>
            <a:br>
              <a:rPr lang="en-GB" sz="4000" b="1" dirty="0">
                <a:latin typeface="Aptos"/>
              </a:rPr>
            </a:br>
            <a:r>
              <a:rPr lang="en-GB" sz="4000" b="1" dirty="0">
                <a:latin typeface="Aptos"/>
              </a:rPr>
              <a:t>ΤΟΠΟΘΕΤΗΣΗΣ </a:t>
            </a:r>
            <a:br>
              <a:rPr lang="en-GB" sz="4000" b="1" dirty="0">
                <a:latin typeface="Aptos"/>
              </a:rPr>
            </a:br>
            <a:r>
              <a:rPr lang="en-GB" sz="4000" b="1" dirty="0">
                <a:latin typeface="Aptos"/>
              </a:rPr>
              <a:t>ΥΠΟΨΗΦΙΩΝ</a:t>
            </a:r>
            <a:endParaRPr lang="en-US" dirty="0"/>
          </a:p>
        </p:txBody>
      </p:sp>
      <p:pic>
        <p:nvPicPr>
          <p:cNvPr id="5" name="Content Placeholder 4" descr="A screenshot of a white sheet with black rectangles&#10;&#10;AI-generated content may be incorrect.">
            <a:extLst>
              <a:ext uri="{FF2B5EF4-FFF2-40B4-BE49-F238E27FC236}">
                <a16:creationId xmlns:a16="http://schemas.microsoft.com/office/drawing/2014/main" id="{FCD9454F-EBD4-194A-1946-A25FACED5082}"/>
              </a:ext>
            </a:extLst>
          </p:cNvPr>
          <p:cNvPicPr>
            <a:picLocks noGrp="1" noChangeAspect="1"/>
          </p:cNvPicPr>
          <p:nvPr>
            <p:ph idx="1"/>
          </p:nvPr>
        </p:nvPicPr>
        <p:blipFill>
          <a:blip r:embed="rId2"/>
          <a:stretch>
            <a:fillRect/>
          </a:stretch>
        </p:blipFill>
        <p:spPr>
          <a:xfrm>
            <a:off x="8067839" y="365760"/>
            <a:ext cx="3830310" cy="5105400"/>
          </a:xfrm>
        </p:spPr>
      </p:pic>
      <p:sp>
        <p:nvSpPr>
          <p:cNvPr id="4" name="Text Placeholder 3">
            <a:extLst>
              <a:ext uri="{FF2B5EF4-FFF2-40B4-BE49-F238E27FC236}">
                <a16:creationId xmlns:a16="http://schemas.microsoft.com/office/drawing/2014/main" id="{1F9E659B-268A-0442-287F-501011B837FD}"/>
              </a:ext>
            </a:extLst>
          </p:cNvPr>
          <p:cNvSpPr>
            <a:spLocks noGrp="1"/>
          </p:cNvSpPr>
          <p:nvPr>
            <p:ph type="body" sz="half" idx="2"/>
          </p:nvPr>
        </p:nvSpPr>
        <p:spPr>
          <a:xfrm>
            <a:off x="1204759" y="1891582"/>
            <a:ext cx="6736080" cy="4114798"/>
          </a:xfrm>
        </p:spPr>
        <p:txBody>
          <a:bodyPr>
            <a:normAutofit/>
          </a:bodyPr>
          <a:lstStyle/>
          <a:p>
            <a:pPr algn="l"/>
            <a:r>
              <a:rPr lang="en-GB" sz="2800" dirty="0" err="1">
                <a:latin typeface="Aptos"/>
              </a:rPr>
              <a:t>Δίνουν</a:t>
            </a:r>
            <a:r>
              <a:rPr lang="en-GB" sz="2800" dirty="0">
                <a:latin typeface="Aptos"/>
              </a:rPr>
              <a:t> </a:t>
            </a:r>
            <a:r>
              <a:rPr lang="en-GB" sz="2800" dirty="0" err="1">
                <a:latin typeface="Aptos"/>
              </a:rPr>
              <a:t>οδηγίες</a:t>
            </a:r>
            <a:r>
              <a:rPr lang="en-GB" sz="2800" dirty="0">
                <a:latin typeface="Aptos"/>
              </a:rPr>
              <a:t> </a:t>
            </a:r>
            <a:r>
              <a:rPr lang="en-GB" sz="2800" dirty="0" err="1">
                <a:latin typeface="Aptos"/>
              </a:rPr>
              <a:t>στους</a:t>
            </a:r>
            <a:r>
              <a:rPr lang="en-GB" sz="2800" dirty="0">
                <a:latin typeface="Aptos"/>
              </a:rPr>
              <a:t> υπ</a:t>
            </a:r>
            <a:r>
              <a:rPr lang="en-GB" sz="2800" dirty="0" err="1">
                <a:latin typeface="Aptos"/>
              </a:rPr>
              <a:t>οψηφίους</a:t>
            </a:r>
            <a:r>
              <a:rPr lang="en-GB" sz="2800" dirty="0">
                <a:latin typeface="Aptos"/>
              </a:rPr>
              <a:t> να κα</a:t>
            </a:r>
            <a:r>
              <a:rPr lang="en-GB" sz="2800" dirty="0" err="1">
                <a:latin typeface="Aptos"/>
              </a:rPr>
              <a:t>θίσουν</a:t>
            </a:r>
            <a:r>
              <a:rPr lang="en-GB" sz="2800" dirty="0">
                <a:latin typeface="Aptos"/>
              </a:rPr>
              <a:t> </a:t>
            </a:r>
            <a:r>
              <a:rPr lang="en-GB" sz="2800" dirty="0" err="1">
                <a:latin typeface="Aptos"/>
              </a:rPr>
              <a:t>σύμφων</a:t>
            </a:r>
            <a:r>
              <a:rPr lang="en-GB" sz="2800" dirty="0">
                <a:latin typeface="Aptos"/>
              </a:rPr>
              <a:t>α </a:t>
            </a:r>
            <a:r>
              <a:rPr lang="en-GB" sz="2800" dirty="0" err="1">
                <a:latin typeface="Aptos"/>
              </a:rPr>
              <a:t>με</a:t>
            </a:r>
            <a:r>
              <a:rPr lang="en-GB" sz="2800" dirty="0">
                <a:latin typeface="Aptos"/>
              </a:rPr>
              <a:t> </a:t>
            </a:r>
            <a:r>
              <a:rPr lang="en-GB" sz="2800" dirty="0" err="1">
                <a:latin typeface="Aptos"/>
              </a:rPr>
              <a:t>τη</a:t>
            </a:r>
            <a:r>
              <a:rPr lang="en-GB" sz="2800" dirty="0">
                <a:latin typeface="Aptos"/>
              </a:rPr>
              <a:t> </a:t>
            </a:r>
            <a:r>
              <a:rPr lang="en-GB" sz="2800" dirty="0" err="1">
                <a:latin typeface="Aptos"/>
              </a:rPr>
              <a:t>σειρά</a:t>
            </a:r>
            <a:r>
              <a:rPr lang="en-GB" sz="2800" dirty="0">
                <a:latin typeface="Aptos"/>
              </a:rPr>
              <a:t> </a:t>
            </a:r>
            <a:r>
              <a:rPr lang="en-GB" sz="2800" dirty="0" err="1">
                <a:latin typeface="Aptos"/>
              </a:rPr>
              <a:t>τους</a:t>
            </a:r>
            <a:r>
              <a:rPr lang="en-GB" sz="2800" dirty="0">
                <a:latin typeface="Aptos"/>
              </a:rPr>
              <a:t> </a:t>
            </a:r>
            <a:r>
              <a:rPr lang="en-GB" sz="2800" dirty="0" err="1">
                <a:latin typeface="Aptos"/>
              </a:rPr>
              <a:t>στον</a:t>
            </a:r>
            <a:r>
              <a:rPr lang="en-GB" sz="2800" dirty="0">
                <a:latin typeface="Aptos"/>
              </a:rPr>
              <a:t> κα</a:t>
            </a:r>
            <a:r>
              <a:rPr lang="en-GB" sz="2800" dirty="0" err="1">
                <a:latin typeface="Aptos"/>
              </a:rPr>
              <a:t>τάλογο</a:t>
            </a:r>
            <a:r>
              <a:rPr lang="en-GB" sz="2800" dirty="0">
                <a:latin typeface="Aptos"/>
              </a:rPr>
              <a:t> υπ</a:t>
            </a:r>
            <a:r>
              <a:rPr lang="en-GB" sz="2800" dirty="0" err="1">
                <a:latin typeface="Aptos"/>
              </a:rPr>
              <a:t>οψηφίων</a:t>
            </a:r>
            <a:r>
              <a:rPr lang="en-GB" sz="2800" dirty="0">
                <a:latin typeface="Aptos"/>
              </a:rPr>
              <a:t>, ο κα</a:t>
            </a:r>
            <a:r>
              <a:rPr lang="en-GB" sz="2800" dirty="0" err="1">
                <a:latin typeface="Aptos"/>
              </a:rPr>
              <a:t>θέν</a:t>
            </a:r>
            <a:r>
              <a:rPr lang="en-GB" sz="2800" dirty="0">
                <a:latin typeface="Aptos"/>
              </a:rPr>
              <a:t>ας π</a:t>
            </a:r>
            <a:r>
              <a:rPr lang="en-GB" sz="2800" dirty="0" err="1">
                <a:latin typeface="Aptos"/>
              </a:rPr>
              <a:t>ίσω</a:t>
            </a:r>
            <a:r>
              <a:rPr lang="en-GB" sz="2800" dirty="0">
                <a:latin typeface="Aptos"/>
              </a:rPr>
              <a:t> από </a:t>
            </a:r>
            <a:r>
              <a:rPr lang="en-GB" sz="2800" dirty="0" err="1">
                <a:latin typeface="Aptos"/>
              </a:rPr>
              <a:t>τον</a:t>
            </a:r>
            <a:r>
              <a:rPr lang="en-GB" sz="2800" dirty="0">
                <a:latin typeface="Aptos"/>
              </a:rPr>
              <a:t> </a:t>
            </a:r>
            <a:r>
              <a:rPr lang="en-GB" sz="2800" dirty="0" err="1">
                <a:latin typeface="Aptos"/>
              </a:rPr>
              <a:t>άλλο</a:t>
            </a:r>
            <a:r>
              <a:rPr lang="en-GB" sz="2800" dirty="0">
                <a:latin typeface="Aptos"/>
              </a:rPr>
              <a:t>, α</a:t>
            </a:r>
            <a:r>
              <a:rPr lang="en-GB" sz="2800" dirty="0" err="1">
                <a:latin typeface="Aptos"/>
              </a:rPr>
              <a:t>ρχίζοντ</a:t>
            </a:r>
            <a:r>
              <a:rPr lang="en-GB" sz="2800" dirty="0">
                <a:latin typeface="Aptos"/>
              </a:rPr>
              <a:t>ας από </a:t>
            </a:r>
            <a:r>
              <a:rPr lang="en-GB" sz="2800" dirty="0" err="1">
                <a:latin typeface="Aptos"/>
              </a:rPr>
              <a:t>το</a:t>
            </a:r>
            <a:r>
              <a:rPr lang="en-GB" sz="2800" dirty="0">
                <a:latin typeface="Aptos"/>
              </a:rPr>
              <a:t> π</a:t>
            </a:r>
            <a:r>
              <a:rPr lang="en-GB" sz="2800" dirty="0" err="1">
                <a:latin typeface="Aptos"/>
              </a:rPr>
              <a:t>ρώτο</a:t>
            </a:r>
            <a:r>
              <a:rPr lang="en-GB" sz="2800" dirty="0">
                <a:latin typeface="Aptos"/>
              </a:rPr>
              <a:t> </a:t>
            </a:r>
            <a:r>
              <a:rPr lang="en-GB" sz="2800" dirty="0" err="1">
                <a:latin typeface="Aptos"/>
              </a:rPr>
              <a:t>θρ</a:t>
            </a:r>
            <a:r>
              <a:rPr lang="en-GB" sz="2800" dirty="0">
                <a:latin typeface="Aptos"/>
              </a:rPr>
              <a:t>α</a:t>
            </a:r>
            <a:r>
              <a:rPr lang="en-GB" sz="2800" dirty="0" err="1">
                <a:latin typeface="Aptos"/>
              </a:rPr>
              <a:t>νίο</a:t>
            </a:r>
            <a:r>
              <a:rPr lang="en-GB" sz="2800" dirty="0">
                <a:latin typeface="Aptos"/>
              </a:rPr>
              <a:t> </a:t>
            </a:r>
            <a:r>
              <a:rPr lang="en-GB" sz="2800" dirty="0" err="1">
                <a:latin typeface="Aptos"/>
              </a:rPr>
              <a:t>της</a:t>
            </a:r>
            <a:r>
              <a:rPr lang="en-GB" sz="2800" dirty="0">
                <a:latin typeface="Aptos"/>
              </a:rPr>
              <a:t> </a:t>
            </a:r>
            <a:r>
              <a:rPr lang="en-GB" sz="2800" dirty="0" err="1">
                <a:latin typeface="Aptos"/>
              </a:rPr>
              <a:t>εισόδου</a:t>
            </a:r>
            <a:r>
              <a:rPr lang="en-GB" sz="2800" dirty="0">
                <a:latin typeface="Aptos"/>
              </a:rPr>
              <a:t>. </a:t>
            </a:r>
            <a:r>
              <a:rPr lang="en-GB" sz="2800" dirty="0" err="1">
                <a:latin typeface="Aptos"/>
              </a:rPr>
              <a:t>Αν</a:t>
            </a:r>
            <a:r>
              <a:rPr lang="en-GB" sz="2800" dirty="0">
                <a:latin typeface="Aptos"/>
              </a:rPr>
              <a:t> </a:t>
            </a:r>
            <a:r>
              <a:rPr lang="en-GB" sz="2800" dirty="0" err="1">
                <a:latin typeface="Aptos"/>
              </a:rPr>
              <a:t>κά</a:t>
            </a:r>
            <a:r>
              <a:rPr lang="en-GB" sz="2800" dirty="0">
                <a:latin typeface="Aptos"/>
              </a:rPr>
              <a:t>π</a:t>
            </a:r>
            <a:r>
              <a:rPr lang="en-GB" sz="2800" dirty="0" err="1">
                <a:latin typeface="Aptos"/>
              </a:rPr>
              <a:t>οιος</a:t>
            </a:r>
            <a:r>
              <a:rPr lang="en-GB" sz="2800" dirty="0">
                <a:latin typeface="Aptos"/>
              </a:rPr>
              <a:t> μα</a:t>
            </a:r>
            <a:r>
              <a:rPr lang="en-GB" sz="2800" dirty="0" err="1">
                <a:latin typeface="Aptos"/>
              </a:rPr>
              <a:t>θητής</a:t>
            </a:r>
            <a:r>
              <a:rPr lang="en-GB" sz="2800" dirty="0">
                <a:latin typeface="Aptos"/>
              </a:rPr>
              <a:t> απ</a:t>
            </a:r>
            <a:r>
              <a:rPr lang="en-GB" sz="2800" dirty="0" err="1">
                <a:latin typeface="Aptos"/>
              </a:rPr>
              <a:t>ουσιάζει</a:t>
            </a:r>
            <a:r>
              <a:rPr lang="en-GB" sz="2800" dirty="0">
                <a:latin typeface="Aptos"/>
              </a:rPr>
              <a:t>, η </a:t>
            </a:r>
            <a:r>
              <a:rPr lang="en-GB" sz="2800" dirty="0" err="1">
                <a:latin typeface="Aptos"/>
              </a:rPr>
              <a:t>θέση</a:t>
            </a:r>
            <a:r>
              <a:rPr lang="en-GB" sz="2800" dirty="0">
                <a:latin typeface="Aptos"/>
              </a:rPr>
              <a:t> </a:t>
            </a:r>
            <a:r>
              <a:rPr lang="en-GB" sz="2800" dirty="0" err="1">
                <a:latin typeface="Aptos"/>
              </a:rPr>
              <a:t>του</a:t>
            </a:r>
            <a:r>
              <a:rPr lang="en-GB" sz="2800" dirty="0">
                <a:latin typeface="Aptos"/>
              </a:rPr>
              <a:t> παρα</a:t>
            </a:r>
            <a:r>
              <a:rPr lang="en-GB" sz="2800" dirty="0" err="1">
                <a:latin typeface="Aptos"/>
              </a:rPr>
              <a:t>μένει</a:t>
            </a:r>
            <a:r>
              <a:rPr lang="en-GB" sz="2800" dirty="0">
                <a:latin typeface="Aptos"/>
              </a:rPr>
              <a:t> </a:t>
            </a:r>
            <a:r>
              <a:rPr lang="en-GB" sz="2800" dirty="0" err="1">
                <a:latin typeface="Aptos"/>
              </a:rPr>
              <a:t>κενή</a:t>
            </a:r>
            <a:r>
              <a:rPr lang="en-GB" sz="2800" dirty="0">
                <a:latin typeface="Aptos"/>
              </a:rPr>
              <a:t>.</a:t>
            </a:r>
            <a:endParaRPr lang="en-US" sz="2800" dirty="0"/>
          </a:p>
        </p:txBody>
      </p:sp>
    </p:spTree>
    <p:extLst>
      <p:ext uri="{BB962C8B-B14F-4D97-AF65-F5344CB8AC3E}">
        <p14:creationId xmlns:p14="http://schemas.microsoft.com/office/powerpoint/2010/main" val="17747900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153</TotalTime>
  <Words>3321</Words>
  <Application>Microsoft Office PowerPoint</Application>
  <PresentationFormat>Widescreen</PresentationFormat>
  <Paragraphs>343</Paragraphs>
  <Slides>35</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5" baseType="lpstr">
      <vt:lpstr>Aptos</vt:lpstr>
      <vt:lpstr>Arial</vt:lpstr>
      <vt:lpstr>Bookman Old Style</vt:lpstr>
      <vt:lpstr>Calibri</vt:lpstr>
      <vt:lpstr>Corbel</vt:lpstr>
      <vt:lpstr>Mistral</vt:lpstr>
      <vt:lpstr>Times New Roman</vt:lpstr>
      <vt:lpstr>Wingdings</vt:lpstr>
      <vt:lpstr>Parallax</vt:lpstr>
      <vt:lpstr>Acrobat Document</vt:lpstr>
      <vt:lpstr>Ενιαίες Τελικές  Προαγωγικές και Απολυτήριες Γραπτές Εξετάσεις του Σχολικού Έτους 2025 – 2026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ΔΙΑΓΡΑΜΜΑ  ΤΟΠΟΘΕΤΗΣΗΣ  ΥΠΟΨΗΦΙΩΝ</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Βαθμολογητής/τρια </vt:lpstr>
      <vt:lpstr>Βαθμολογητής/τρια </vt:lpstr>
      <vt:lpstr>ΚΑΛΗ ΕΠΙΤΗΡΗΣΗ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Γεώργιος Σιήππης</cp:lastModifiedBy>
  <cp:revision>537</cp:revision>
  <dcterms:created xsi:type="dcterms:W3CDTF">2025-06-07T06:00:49Z</dcterms:created>
  <dcterms:modified xsi:type="dcterms:W3CDTF">2026-05-06T17:35:21Z</dcterms:modified>
</cp:coreProperties>
</file>