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hyperlink" Target="https://gamma.app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hyperlink" Target="https://gamma.app" TargetMode="External"/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hyperlink" Target="https://gamma.app" TargetMode="External"/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2137410"/>
            <a:ext cx="7477601" cy="19164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7545"/>
              </a:lnSpc>
              <a:buNone/>
            </a:pPr>
            <a:r>
              <a:rPr lang="en-US" sz="6036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Εισαγωγή στην υποδικτύωση</a:t>
            </a:r>
            <a:endParaRPr lang="en-US" sz="6036" dirty="0"/>
          </a:p>
        </p:txBody>
      </p:sp>
      <p:sp>
        <p:nvSpPr>
          <p:cNvPr id="6" name="Text 2"/>
          <p:cNvSpPr/>
          <p:nvPr/>
        </p:nvSpPr>
        <p:spPr>
          <a:xfrm>
            <a:off x="833199" y="4387096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 υποδικτύωση αποτελεί μια βασική τεχνική στη διαχείριση και οργάνωση των διευθύνσεων IP σε ένα δίκτυο, επιτρέποντας την πιο αποτελεσματική χρήση του διαθέσιμου χώρου διευθύνσεων.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833199" y="5719882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19" y="5727502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299686" y="5703213"/>
            <a:ext cx="2264688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3062"/>
              </a:lnSpc>
              <a:buNone/>
            </a:pPr>
            <a:r>
              <a:rPr lang="en-US" sz="2187" b="1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George Shippis</a:t>
            </a:r>
            <a:endParaRPr lang="en-US" sz="2187" dirty="0"/>
          </a:p>
        </p:txBody>
      </p:sp>
      <p:pic>
        <p:nvPicPr>
          <p:cNvPr id="10" name="Image 3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42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342073"/>
            <a:ext cx="686216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Σκοπός της υποδικτύωσης</a:t>
            </a:r>
            <a:endParaRPr lang="en-US" sz="4374" dirty="0"/>
          </a:p>
        </p:txBody>
      </p:sp>
      <p:sp>
        <p:nvSpPr>
          <p:cNvPr id="6" name="Shape 2"/>
          <p:cNvSpPr/>
          <p:nvPr/>
        </p:nvSpPr>
        <p:spPr>
          <a:xfrm>
            <a:off x="833199" y="2543294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FFD6D6"/>
          </a:solidFill>
          <a:ln/>
        </p:spPr>
      </p:sp>
      <p:sp>
        <p:nvSpPr>
          <p:cNvPr id="7" name="Text 3"/>
          <p:cNvSpPr/>
          <p:nvPr/>
        </p:nvSpPr>
        <p:spPr>
          <a:xfrm>
            <a:off x="1031915" y="2584966"/>
            <a:ext cx="102394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4"/>
          <p:cNvSpPr/>
          <p:nvPr/>
        </p:nvSpPr>
        <p:spPr>
          <a:xfrm>
            <a:off x="1555313" y="2619613"/>
            <a:ext cx="3820001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Αύξηση της διαθεσιμότητας διευθύνσεων</a:t>
            </a:r>
            <a:endParaRPr lang="en-US" sz="2187" dirty="0"/>
          </a:p>
        </p:txBody>
      </p:sp>
      <p:sp>
        <p:nvSpPr>
          <p:cNvPr id="9" name="Text 5"/>
          <p:cNvSpPr/>
          <p:nvPr/>
        </p:nvSpPr>
        <p:spPr>
          <a:xfrm>
            <a:off x="1555313" y="3447217"/>
            <a:ext cx="382000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Με την υποδικτύωση, ένα δίκτυο μπορεί να διαχωριστεί σε μικρότερα υποδίκτυα, αυξάνοντας έτσι τον αριθμό των διαθέσιμων διευθύνσεων IP.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5597485" y="2543294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FFD6D6"/>
          </a:solidFill>
          <a:ln/>
        </p:spPr>
      </p:sp>
      <p:sp>
        <p:nvSpPr>
          <p:cNvPr id="11" name="Text 7"/>
          <p:cNvSpPr/>
          <p:nvPr/>
        </p:nvSpPr>
        <p:spPr>
          <a:xfrm>
            <a:off x="5756077" y="2584966"/>
            <a:ext cx="18264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8"/>
          <p:cNvSpPr/>
          <p:nvPr/>
        </p:nvSpPr>
        <p:spPr>
          <a:xfrm>
            <a:off x="6319599" y="2619613"/>
            <a:ext cx="31313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Βελτίωση της απόδοσης</a:t>
            </a:r>
            <a:endParaRPr lang="en-US" sz="2187" dirty="0"/>
          </a:p>
        </p:txBody>
      </p:sp>
      <p:sp>
        <p:nvSpPr>
          <p:cNvPr id="13" name="Text 9"/>
          <p:cNvSpPr/>
          <p:nvPr/>
        </p:nvSpPr>
        <p:spPr>
          <a:xfrm>
            <a:off x="6319599" y="3100030"/>
            <a:ext cx="382000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Τα υποδίκτυα μπορούν να βελτιώσουν την απόδοση του δικτύου, καθώς το ευρύτερο δίκτυο χωρίζεται σε μικρότερα τμήματα με λιγότερη κίνηση.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833199" y="5619988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FFD6D6"/>
          </a:solidFill>
          <a:ln/>
        </p:spPr>
      </p:sp>
      <p:sp>
        <p:nvSpPr>
          <p:cNvPr id="15" name="Text 11"/>
          <p:cNvSpPr/>
          <p:nvPr/>
        </p:nvSpPr>
        <p:spPr>
          <a:xfrm>
            <a:off x="985480" y="5661660"/>
            <a:ext cx="19538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2"/>
          <p:cNvSpPr/>
          <p:nvPr/>
        </p:nvSpPr>
        <p:spPr>
          <a:xfrm>
            <a:off x="1555313" y="5696307"/>
            <a:ext cx="2939058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Αύξηση της ασφάλειας</a:t>
            </a:r>
            <a:endParaRPr lang="en-US" sz="2187" dirty="0"/>
          </a:p>
        </p:txBody>
      </p:sp>
      <p:sp>
        <p:nvSpPr>
          <p:cNvPr id="17" name="Text 13"/>
          <p:cNvSpPr/>
          <p:nvPr/>
        </p:nvSpPr>
        <p:spPr>
          <a:xfrm>
            <a:off x="1555313" y="6176724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Τα υποδίκτυα επιτρέπουν τον καλύτερο έλεγχο και την απομόνωση της κυκλοφορίας, βελτιώνοντας την ασφάλεια του δικτύου.</a:t>
            </a:r>
            <a:endParaRPr lang="en-US" sz="1750" dirty="0"/>
          </a:p>
        </p:txBody>
      </p:sp>
      <p:pic>
        <p:nvPicPr>
          <p:cNvPr id="18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1869519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Βασικές έννοιες: δίκτυο, υποδίκτυο, μάσκα υποδικτύου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381369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Δίκτυο</a:t>
            </a:r>
            <a:endParaRPr lang="en-US" sz="2187" dirty="0"/>
          </a:p>
        </p:txBody>
      </p:sp>
      <p:sp>
        <p:nvSpPr>
          <p:cNvPr id="6" name="Text 3"/>
          <p:cNvSpPr/>
          <p:nvPr/>
        </p:nvSpPr>
        <p:spPr>
          <a:xfrm>
            <a:off x="2348389" y="4383048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Ένα δίκτυο είναι μια ομάδα συσκευών που επικοινωνούν μεταξύ τους χρησιμοποιώντας κοινές διευθύνσεις IP.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847398" y="381369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Υποδίκτυο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5847398" y="4383048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Ένα υποδίκτυο είναι ένα τμήμα ενός δικτύου που έχει διαχωριστεί χρησιμοποιώντας μια μάσκα υποδικτύου.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346406" y="381369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Μάσκα Υποδικτύου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9346406" y="4383048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 μάσκα υποδικτύου καθορίζει τον αριθμό των bits που χρησιμοποιούνται για τον προσδιορισμό του υποδικτύου.</a:t>
            </a:r>
            <a:endParaRPr lang="en-US" sz="1750" dirty="0"/>
          </a:p>
        </p:txBody>
      </p:sp>
      <p:pic>
        <p:nvPicPr>
          <p:cNvPr id="11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2348389" y="1409819"/>
            <a:ext cx="6827163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Διαδικασία υποδικτύωσης</a:t>
            </a:r>
            <a:endParaRPr lang="en-US" sz="4374" dirty="0"/>
          </a:p>
        </p:txBody>
      </p:sp>
      <p:sp>
        <p:nvSpPr>
          <p:cNvPr id="7" name="Shape 3"/>
          <p:cNvSpPr/>
          <p:nvPr/>
        </p:nvSpPr>
        <p:spPr>
          <a:xfrm>
            <a:off x="2348389" y="4628555"/>
            <a:ext cx="9933503" cy="44410"/>
          </a:xfrm>
          <a:prstGeom prst="rect">
            <a:avLst/>
          </a:prstGeom>
          <a:solidFill>
            <a:srgbClr val="E0B7B7"/>
          </a:solidFill>
          <a:ln/>
        </p:spPr>
      </p:sp>
      <p:sp>
        <p:nvSpPr>
          <p:cNvPr id="8" name="Shape 4"/>
          <p:cNvSpPr/>
          <p:nvPr/>
        </p:nvSpPr>
        <p:spPr>
          <a:xfrm>
            <a:off x="4753987" y="3850958"/>
            <a:ext cx="44410" cy="777597"/>
          </a:xfrm>
          <a:prstGeom prst="rect">
            <a:avLst/>
          </a:prstGeom>
          <a:solidFill>
            <a:srgbClr val="E0B7B7"/>
          </a:solidFill>
          <a:ln/>
        </p:spPr>
      </p:sp>
      <p:sp>
        <p:nvSpPr>
          <p:cNvPr id="9" name="Shape 5"/>
          <p:cNvSpPr/>
          <p:nvPr/>
        </p:nvSpPr>
        <p:spPr>
          <a:xfrm>
            <a:off x="4526280" y="437864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FFD6D6"/>
          </a:solidFill>
          <a:ln/>
        </p:spPr>
      </p:sp>
      <p:sp>
        <p:nvSpPr>
          <p:cNvPr id="10" name="Text 6"/>
          <p:cNvSpPr/>
          <p:nvPr/>
        </p:nvSpPr>
        <p:spPr>
          <a:xfrm>
            <a:off x="4724995" y="4420314"/>
            <a:ext cx="102394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624" dirty="0"/>
          </a:p>
        </p:txBody>
      </p:sp>
      <p:sp>
        <p:nvSpPr>
          <p:cNvPr id="11" name="Text 7"/>
          <p:cNvSpPr/>
          <p:nvPr/>
        </p:nvSpPr>
        <p:spPr>
          <a:xfrm>
            <a:off x="3164919" y="2437448"/>
            <a:ext cx="3222427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Καθορισμός απαιτήσεων</a:t>
            </a:r>
            <a:endParaRPr lang="en-US" sz="2187" dirty="0"/>
          </a:p>
        </p:txBody>
      </p:sp>
      <p:sp>
        <p:nvSpPr>
          <p:cNvPr id="12" name="Text 8"/>
          <p:cNvSpPr/>
          <p:nvPr/>
        </p:nvSpPr>
        <p:spPr>
          <a:xfrm>
            <a:off x="2570559" y="2917865"/>
            <a:ext cx="4411266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Αποφασίστε πόσα υποδίκτυα και διευθύνσεις χρειάζεστε.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292876" y="4628555"/>
            <a:ext cx="44410" cy="777597"/>
          </a:xfrm>
          <a:prstGeom prst="rect">
            <a:avLst/>
          </a:prstGeom>
          <a:solidFill>
            <a:srgbClr val="E0B7B7"/>
          </a:solidFill>
          <a:ln/>
        </p:spPr>
      </p:sp>
      <p:sp>
        <p:nvSpPr>
          <p:cNvPr id="14" name="Shape 10"/>
          <p:cNvSpPr/>
          <p:nvPr/>
        </p:nvSpPr>
        <p:spPr>
          <a:xfrm>
            <a:off x="7065169" y="437864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FFD6D6"/>
          </a:solidFill>
          <a:ln/>
        </p:spPr>
      </p:sp>
      <p:sp>
        <p:nvSpPr>
          <p:cNvPr id="15" name="Text 11"/>
          <p:cNvSpPr/>
          <p:nvPr/>
        </p:nvSpPr>
        <p:spPr>
          <a:xfrm>
            <a:off x="7223760" y="4420314"/>
            <a:ext cx="18264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624" dirty="0"/>
          </a:p>
        </p:txBody>
      </p:sp>
      <p:sp>
        <p:nvSpPr>
          <p:cNvPr id="16" name="Text 12"/>
          <p:cNvSpPr/>
          <p:nvPr/>
        </p:nvSpPr>
        <p:spPr>
          <a:xfrm>
            <a:off x="5461159" y="5628442"/>
            <a:ext cx="37078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Επιλογή μάσκας υποδικτύου</a:t>
            </a:r>
            <a:endParaRPr lang="en-US" sz="2187" dirty="0"/>
          </a:p>
        </p:txBody>
      </p:sp>
      <p:sp>
        <p:nvSpPr>
          <p:cNvPr id="17" name="Text 13"/>
          <p:cNvSpPr/>
          <p:nvPr/>
        </p:nvSpPr>
        <p:spPr>
          <a:xfrm>
            <a:off x="5109448" y="6108859"/>
            <a:ext cx="4411266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Επιλέξτε τη μάσκα υποδικτύου που καλύπτει τις ανάγκες σας.</a:t>
            </a:r>
            <a:endParaRPr lang="en-US" sz="1750" dirty="0"/>
          </a:p>
        </p:txBody>
      </p:sp>
      <p:sp>
        <p:nvSpPr>
          <p:cNvPr id="18" name="Shape 14"/>
          <p:cNvSpPr/>
          <p:nvPr/>
        </p:nvSpPr>
        <p:spPr>
          <a:xfrm>
            <a:off x="9831765" y="3850958"/>
            <a:ext cx="44410" cy="777597"/>
          </a:xfrm>
          <a:prstGeom prst="rect">
            <a:avLst/>
          </a:prstGeom>
          <a:solidFill>
            <a:srgbClr val="E0B7B7"/>
          </a:solidFill>
          <a:ln/>
        </p:spPr>
      </p:sp>
      <p:sp>
        <p:nvSpPr>
          <p:cNvPr id="19" name="Shape 15"/>
          <p:cNvSpPr/>
          <p:nvPr/>
        </p:nvSpPr>
        <p:spPr>
          <a:xfrm>
            <a:off x="9604058" y="437864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FFD6D6"/>
          </a:solidFill>
          <a:ln/>
        </p:spPr>
      </p:sp>
      <p:sp>
        <p:nvSpPr>
          <p:cNvPr id="20" name="Text 16"/>
          <p:cNvSpPr/>
          <p:nvPr/>
        </p:nvSpPr>
        <p:spPr>
          <a:xfrm>
            <a:off x="9756338" y="4420314"/>
            <a:ext cx="19538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624" dirty="0"/>
          </a:p>
        </p:txBody>
      </p:sp>
      <p:sp>
        <p:nvSpPr>
          <p:cNvPr id="21" name="Text 17"/>
          <p:cNvSpPr/>
          <p:nvPr/>
        </p:nvSpPr>
        <p:spPr>
          <a:xfrm>
            <a:off x="8116014" y="2437448"/>
            <a:ext cx="347591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Υπολογισμός διευθύνσεων</a:t>
            </a:r>
            <a:endParaRPr lang="en-US" sz="2187" dirty="0"/>
          </a:p>
        </p:txBody>
      </p:sp>
      <p:sp>
        <p:nvSpPr>
          <p:cNvPr id="22" name="Text 18"/>
          <p:cNvSpPr/>
          <p:nvPr/>
        </p:nvSpPr>
        <p:spPr>
          <a:xfrm>
            <a:off x="7648337" y="2917865"/>
            <a:ext cx="4411385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Υπολογίστε τις διευθύνσεις των υποδικτύων βάσει της μάσκας.</a:t>
            </a:r>
            <a:endParaRPr lang="en-US" sz="1750" dirty="0"/>
          </a:p>
        </p:txBody>
      </p:sp>
      <p:pic>
        <p:nvPicPr>
          <p:cNvPr id="23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0791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420" y="0"/>
            <a:ext cx="3657600" cy="82307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28556" y="607576"/>
            <a:ext cx="9315688" cy="13811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37"/>
              </a:lnSpc>
              <a:buNone/>
            </a:pPr>
            <a:r>
              <a:rPr lang="en-US" sz="43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Υπολογισμός διευθύνσεων υποδικτύων</a:t>
            </a:r>
            <a:endParaRPr lang="en-US" sz="43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56" y="2320052"/>
            <a:ext cx="1104781" cy="176772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264688" y="2540913"/>
            <a:ext cx="2762131" cy="345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19"/>
              </a:lnSpc>
              <a:buNone/>
            </a:pPr>
            <a:r>
              <a:rPr lang="en-US" sz="217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Διεύθυνση Δικτύου</a:t>
            </a:r>
            <a:endParaRPr lang="en-US" sz="2175" dirty="0"/>
          </a:p>
        </p:txBody>
      </p:sp>
      <p:sp>
        <p:nvSpPr>
          <p:cNvPr id="8" name="Text 3"/>
          <p:cNvSpPr/>
          <p:nvPr/>
        </p:nvSpPr>
        <p:spPr>
          <a:xfrm>
            <a:off x="2264688" y="3018711"/>
            <a:ext cx="7879556" cy="7069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84"/>
              </a:lnSpc>
              <a:buNone/>
            </a:pPr>
            <a:r>
              <a:rPr lang="en-US" sz="174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 διεύθυνση του υποδικτύου προκύπτει από την ανάμιξη της διεύθυνσης IPv4 και της μάσκας υποδικτύου.</a:t>
            </a:r>
            <a:endParaRPr lang="en-US" sz="174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56" y="4087773"/>
            <a:ext cx="1104781" cy="17677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264688" y="4308634"/>
            <a:ext cx="2762131" cy="345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19"/>
              </a:lnSpc>
              <a:buNone/>
            </a:pPr>
            <a:r>
              <a:rPr lang="en-US" sz="217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Διεύθυνση Εύρους</a:t>
            </a:r>
            <a:endParaRPr lang="en-US" sz="2175" dirty="0"/>
          </a:p>
        </p:txBody>
      </p:sp>
      <p:sp>
        <p:nvSpPr>
          <p:cNvPr id="11" name="Text 5"/>
          <p:cNvSpPr/>
          <p:nvPr/>
        </p:nvSpPr>
        <p:spPr>
          <a:xfrm>
            <a:off x="2264688" y="4786432"/>
            <a:ext cx="7879556" cy="3534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84"/>
              </a:lnSpc>
              <a:buNone/>
            </a:pPr>
            <a:r>
              <a:rPr lang="en-US" sz="174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Το εύρος των διευθύνσεων που μπορούν να χρησιμοποιηθούν στο υποδίκτυο.</a:t>
            </a:r>
            <a:endParaRPr lang="en-US" sz="174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56" y="5855494"/>
            <a:ext cx="1104781" cy="1767721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2264688" y="6076355"/>
            <a:ext cx="2762131" cy="345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19"/>
              </a:lnSpc>
              <a:buNone/>
            </a:pPr>
            <a:r>
              <a:rPr lang="en-US" sz="217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Διεύθυνση Εκπομπής</a:t>
            </a:r>
            <a:endParaRPr lang="en-US" sz="2175" dirty="0"/>
          </a:p>
        </p:txBody>
      </p:sp>
      <p:sp>
        <p:nvSpPr>
          <p:cNvPr id="14" name="Text 7"/>
          <p:cNvSpPr/>
          <p:nvPr/>
        </p:nvSpPr>
        <p:spPr>
          <a:xfrm>
            <a:off x="2264688" y="6554153"/>
            <a:ext cx="7879556" cy="7069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84"/>
              </a:lnSpc>
              <a:buNone/>
            </a:pPr>
            <a:r>
              <a:rPr lang="en-US" sz="174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 διεύθυνση που χρησιμοποιείται για τη μετάδοση δεδομένων σε όλο το υποδίκτυο.</a:t>
            </a:r>
            <a:endParaRPr lang="en-US" sz="1740" dirty="0"/>
          </a:p>
        </p:txBody>
      </p:sp>
      <p:pic>
        <p:nvPicPr>
          <p:cNvPr id="15" name="Image 5" descr="preencoded.png">
            <a:hlinkClick r:id="rId7" tooltip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2032040"/>
            <a:ext cx="900469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Πλεονεκτήματα της υποδικτύωσης</a:t>
            </a:r>
            <a:endParaRPr lang="en-US" sz="4374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389" y="3170753"/>
            <a:ext cx="555427" cy="5554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3948351"/>
            <a:ext cx="223337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Αποδοτική χρήση IP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2348389" y="4775954"/>
            <a:ext cx="2233374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Μεγιστοποιεί τη χρήση των διαθέσιμων διευθύνσεων IP.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019" y="3170753"/>
            <a:ext cx="555427" cy="55542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915019" y="3948351"/>
            <a:ext cx="223349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Βελτιωμένη Απόδοση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4915019" y="4775954"/>
            <a:ext cx="2233493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Μειώνει την κυκλοφορία στο δίκτυο και βελτιώνει την απόκριση.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768" y="3170753"/>
            <a:ext cx="555427" cy="55542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81768" y="3948351"/>
            <a:ext cx="223337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Ενισχυμένη Ασφάλεια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7481768" y="4775954"/>
            <a:ext cx="2233374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Επιτρέπει τον καλύτερο έλεγχο και την απομόνωση της κυκλοφορίας.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399" y="3170753"/>
            <a:ext cx="555427" cy="55542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048399" y="3948351"/>
            <a:ext cx="223349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Καλύτερη Οργάνωση</a:t>
            </a:r>
            <a:endParaRPr lang="en-US" sz="2187" dirty="0"/>
          </a:p>
        </p:txBody>
      </p:sp>
      <p:sp>
        <p:nvSpPr>
          <p:cNvPr id="16" name="Text 9"/>
          <p:cNvSpPr/>
          <p:nvPr/>
        </p:nvSpPr>
        <p:spPr>
          <a:xfrm>
            <a:off x="10048399" y="4775954"/>
            <a:ext cx="223349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Διαχωρίζει το δίκτυο σε πιο διαχειρίσιμα τμήματα.</a:t>
            </a:r>
            <a:endParaRPr lang="en-US" sz="1750" dirty="0"/>
          </a:p>
        </p:txBody>
      </p:sp>
      <p:pic>
        <p:nvPicPr>
          <p:cNvPr id="17" name="Image 5" descr="preencoded.png">
            <a:hlinkClick r:id="rId7" tooltip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0799" y="1680686"/>
            <a:ext cx="783252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Εφαρμογές της υποδικτύωσης</a:t>
            </a:r>
            <a:endParaRPr lang="en-US" sz="4374" dirty="0"/>
          </a:p>
        </p:txBody>
      </p:sp>
      <p:sp>
        <p:nvSpPr>
          <p:cNvPr id="6" name="Shape 2"/>
          <p:cNvSpPr/>
          <p:nvPr/>
        </p:nvSpPr>
        <p:spPr>
          <a:xfrm>
            <a:off x="4490799" y="2708315"/>
            <a:ext cx="4542115" cy="2338149"/>
          </a:xfrm>
          <a:prstGeom prst="roundRect">
            <a:avLst>
              <a:gd name="adj" fmla="val 5702"/>
            </a:avLst>
          </a:prstGeom>
          <a:solidFill>
            <a:srgbClr val="FFD6D6"/>
          </a:solidFill>
          <a:ln/>
        </p:spPr>
      </p:sp>
      <p:sp>
        <p:nvSpPr>
          <p:cNvPr id="7" name="Text 3"/>
          <p:cNvSpPr/>
          <p:nvPr/>
        </p:nvSpPr>
        <p:spPr>
          <a:xfrm>
            <a:off x="4712970" y="2930485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Επιχειρήσεις</a:t>
            </a:r>
            <a:endParaRPr lang="en-US" sz="2187" dirty="0"/>
          </a:p>
        </p:txBody>
      </p:sp>
      <p:sp>
        <p:nvSpPr>
          <p:cNvPr id="8" name="Text 4"/>
          <p:cNvSpPr/>
          <p:nvPr/>
        </p:nvSpPr>
        <p:spPr>
          <a:xfrm>
            <a:off x="4712970" y="3410903"/>
            <a:ext cx="409777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Επιτρέπει την αποτελεσματική οργάνωση και τον έλεγχο μεγάλων εταιρικών δικτύων.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9255085" y="2708315"/>
            <a:ext cx="4542115" cy="2338149"/>
          </a:xfrm>
          <a:prstGeom prst="roundRect">
            <a:avLst>
              <a:gd name="adj" fmla="val 5702"/>
            </a:avLst>
          </a:prstGeom>
          <a:solidFill>
            <a:srgbClr val="FFD6D6"/>
          </a:solidFill>
          <a:ln/>
        </p:spPr>
      </p:sp>
      <p:sp>
        <p:nvSpPr>
          <p:cNvPr id="10" name="Text 6"/>
          <p:cNvSpPr/>
          <p:nvPr/>
        </p:nvSpPr>
        <p:spPr>
          <a:xfrm>
            <a:off x="9477256" y="2930485"/>
            <a:ext cx="409777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Παροχείς Υπηρεσιών Διαδικτύου</a:t>
            </a:r>
            <a:endParaRPr lang="en-US" sz="2187" dirty="0"/>
          </a:p>
        </p:txBody>
      </p:sp>
      <p:sp>
        <p:nvSpPr>
          <p:cNvPr id="11" name="Text 7"/>
          <p:cNvSpPr/>
          <p:nvPr/>
        </p:nvSpPr>
        <p:spPr>
          <a:xfrm>
            <a:off x="9477256" y="3758089"/>
            <a:ext cx="409777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Χρησιμοποιείται για να διαχειριστούν αποτελεσματικά τις διευθύνσεις σε μεγάλα δίκτυα.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490799" y="5268635"/>
            <a:ext cx="9306401" cy="1280160"/>
          </a:xfrm>
          <a:prstGeom prst="roundRect">
            <a:avLst>
              <a:gd name="adj" fmla="val 10414"/>
            </a:avLst>
          </a:prstGeom>
          <a:solidFill>
            <a:srgbClr val="FFD6D6"/>
          </a:solidFill>
          <a:ln/>
        </p:spPr>
      </p:sp>
      <p:sp>
        <p:nvSpPr>
          <p:cNvPr id="13" name="Text 9"/>
          <p:cNvSpPr/>
          <p:nvPr/>
        </p:nvSpPr>
        <p:spPr>
          <a:xfrm>
            <a:off x="4712970" y="5490805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Οικιακά Δίκτυα</a:t>
            </a:r>
            <a:endParaRPr lang="en-US" sz="2187" dirty="0"/>
          </a:p>
        </p:txBody>
      </p:sp>
      <p:sp>
        <p:nvSpPr>
          <p:cNvPr id="14" name="Text 10"/>
          <p:cNvSpPr/>
          <p:nvPr/>
        </p:nvSpPr>
        <p:spPr>
          <a:xfrm>
            <a:off x="4712970" y="5971223"/>
            <a:ext cx="886206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Ακόμη και σε μικρά οικιακά δίκτυα, η υποδικτύωση μπορεί να βοηθήσει στην οργάνωση.</a:t>
            </a:r>
            <a:endParaRPr lang="en-US" sz="1750" dirty="0"/>
          </a:p>
        </p:txBody>
      </p:sp>
      <p:pic>
        <p:nvPicPr>
          <p:cNvPr id="15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2187535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Συμπεράσματα και μελλοντικές τάσεις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833199" y="3909536"/>
            <a:ext cx="747760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 υποδικτύωση παραμένει ένα βασικό εργαλείο για τη διαχείριση και οργάνωση των δικτύων, ιδιαίτερα καθώς ο αριθμός των συσκευών και η πολυπλοκότητα των δικτύων συνεχίζουν να αυξάνονται. Παρά την εμφάνιση νέων τεχνολογιών, η υποδικτύωση θα συνεχίσει να διαδραματίζει σημαντικό ρόλο στο σχεδιασμό και τη διαχείριση των σύγχρονων δικτύων.</a:t>
            </a:r>
            <a:endParaRPr lang="en-US" sz="1750" dirty="0"/>
          </a:p>
        </p:txBody>
      </p:sp>
      <p:pic>
        <p:nvPicPr>
          <p:cNvPr id="7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2024-05-13T06:42:23Z</dcterms:created>
  <dcterms:modified xsi:type="dcterms:W3CDTF">2024-05-13T06:42:23Z</dcterms:modified>
</cp:coreProperties>
</file>