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20"/>
  </p:notesMasterIdLst>
  <p:handoutMasterIdLst>
    <p:handoutMasterId r:id="rId21"/>
  </p:handoutMasterIdLst>
  <p:sldIdLst>
    <p:sldId id="323" r:id="rId2"/>
    <p:sldId id="267" r:id="rId3"/>
    <p:sldId id="325" r:id="rId4"/>
    <p:sldId id="324" r:id="rId5"/>
    <p:sldId id="321" r:id="rId6"/>
    <p:sldId id="308" r:id="rId7"/>
    <p:sldId id="290" r:id="rId8"/>
    <p:sldId id="304" r:id="rId9"/>
    <p:sldId id="292" r:id="rId10"/>
    <p:sldId id="263" r:id="rId11"/>
    <p:sldId id="282" r:id="rId12"/>
    <p:sldId id="310" r:id="rId13"/>
    <p:sldId id="312" r:id="rId14"/>
    <p:sldId id="315" r:id="rId15"/>
    <p:sldId id="295" r:id="rId16"/>
    <p:sldId id="320" r:id="rId17"/>
    <p:sldId id="305" r:id="rId18"/>
    <p:sldId id="317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364" autoAdjust="0"/>
  </p:normalViewPr>
  <p:slideViewPr>
    <p:cSldViewPr snapToGrid="0">
      <p:cViewPr varScale="1">
        <p:scale>
          <a:sx n="79" d="100"/>
          <a:sy n="79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2BB64C-44C6-4D57-9178-B5452EF3D2CF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E1F4B3-0340-4FE3-8DBE-DC64A03186EE}">
      <dgm:prSet phldrT="[Text]" custT="1"/>
      <dgm:spPr/>
      <dgm:t>
        <a:bodyPr/>
        <a:lstStyle/>
        <a:p>
          <a:r>
            <a:rPr lang="el-GR" sz="2000" b="1" dirty="0">
              <a:solidFill>
                <a:srgbClr val="FFFF00"/>
              </a:solidFill>
            </a:rPr>
            <a:t>Σχέδιο Βελτίωσης</a:t>
          </a:r>
          <a:endParaRPr lang="en-US" sz="2000" b="1" dirty="0">
            <a:solidFill>
              <a:srgbClr val="FFFF00"/>
            </a:solidFill>
          </a:endParaRPr>
        </a:p>
      </dgm:t>
    </dgm:pt>
    <dgm:pt modelId="{90B1EA24-F60B-42B8-B481-2B62475AF0E7}" type="parTrans" cxnId="{08A33AC0-6EE3-4D3D-8064-5C370538F88A}">
      <dgm:prSet/>
      <dgm:spPr/>
      <dgm:t>
        <a:bodyPr/>
        <a:lstStyle/>
        <a:p>
          <a:endParaRPr lang="en-US"/>
        </a:p>
      </dgm:t>
    </dgm:pt>
    <dgm:pt modelId="{3CDEA4D9-0349-408B-BFA0-02BEE4A6DF7F}" type="sibTrans" cxnId="{08A33AC0-6EE3-4D3D-8064-5C370538F88A}">
      <dgm:prSet/>
      <dgm:spPr/>
      <dgm:t>
        <a:bodyPr/>
        <a:lstStyle/>
        <a:p>
          <a:endParaRPr lang="en-US"/>
        </a:p>
      </dgm:t>
    </dgm:pt>
    <dgm:pt modelId="{7685A9A8-6599-484D-AC6B-0F5E0EA50589}">
      <dgm:prSet phldrT="[Text]" custT="1"/>
      <dgm:spPr/>
      <dgm:t>
        <a:bodyPr/>
        <a:lstStyle/>
        <a:p>
          <a:r>
            <a:rPr lang="el-GR" sz="1400" dirty="0">
              <a:solidFill>
                <a:srgbClr val="FFFF00"/>
              </a:solidFill>
            </a:rPr>
            <a:t>Δράσεις υλοποίησης σε διάφορα επίπεδα (προγράμματα,  συνεργασίες κ.ά.)</a:t>
          </a:r>
          <a:endParaRPr lang="en-US" sz="1400" dirty="0">
            <a:solidFill>
              <a:srgbClr val="FFFF00"/>
            </a:solidFill>
          </a:endParaRPr>
        </a:p>
      </dgm:t>
    </dgm:pt>
    <dgm:pt modelId="{843CFBE4-D8CB-4191-9069-5986AC2E388F}" type="parTrans" cxnId="{EC1414C5-88E4-479D-B4FD-619F281A80CE}">
      <dgm:prSet/>
      <dgm:spPr/>
      <dgm:t>
        <a:bodyPr/>
        <a:lstStyle/>
        <a:p>
          <a:endParaRPr lang="en-US"/>
        </a:p>
      </dgm:t>
    </dgm:pt>
    <dgm:pt modelId="{5FF12461-55F1-4181-8553-2BAF88887428}" type="sibTrans" cxnId="{EC1414C5-88E4-479D-B4FD-619F281A80CE}">
      <dgm:prSet/>
      <dgm:spPr/>
      <dgm:t>
        <a:bodyPr/>
        <a:lstStyle/>
        <a:p>
          <a:endParaRPr lang="en-US"/>
        </a:p>
      </dgm:t>
    </dgm:pt>
    <dgm:pt modelId="{3136897F-3465-4318-9A9C-F2A27AD2B326}">
      <dgm:prSet phldrT="[Text]"/>
      <dgm:spPr/>
      <dgm:t>
        <a:bodyPr/>
        <a:lstStyle/>
        <a:p>
          <a:r>
            <a:rPr lang="el-GR" dirty="0" err="1">
              <a:solidFill>
                <a:srgbClr val="FFFF00"/>
              </a:solidFill>
            </a:rPr>
            <a:t>Επ</a:t>
          </a:r>
          <a:r>
            <a:rPr lang="el-GR" dirty="0">
              <a:solidFill>
                <a:srgbClr val="FFFF00"/>
              </a:solidFill>
            </a:rPr>
            <a:t>. Μάθηση εκπαιδευτικών</a:t>
          </a:r>
          <a:endParaRPr lang="en-US" dirty="0">
            <a:solidFill>
              <a:srgbClr val="FFFF00"/>
            </a:solidFill>
          </a:endParaRPr>
        </a:p>
      </dgm:t>
    </dgm:pt>
    <dgm:pt modelId="{90420137-AE18-44F1-88AA-38C5582F92A5}" type="parTrans" cxnId="{2E2EAF44-C748-4136-B985-E44CDC4ABCE3}">
      <dgm:prSet/>
      <dgm:spPr/>
      <dgm:t>
        <a:bodyPr/>
        <a:lstStyle/>
        <a:p>
          <a:endParaRPr lang="en-US"/>
        </a:p>
      </dgm:t>
    </dgm:pt>
    <dgm:pt modelId="{57FA6AA2-893D-4D4C-9C4E-68B64E4BCF14}" type="sibTrans" cxnId="{2E2EAF44-C748-4136-B985-E44CDC4ABCE3}">
      <dgm:prSet/>
      <dgm:spPr/>
      <dgm:t>
        <a:bodyPr/>
        <a:lstStyle/>
        <a:p>
          <a:endParaRPr lang="en-US"/>
        </a:p>
      </dgm:t>
    </dgm:pt>
    <dgm:pt modelId="{76A0515D-05DD-438F-8E34-383AB67F805A}">
      <dgm:prSet phldrT="[Text]"/>
      <dgm:spPr/>
      <dgm:t>
        <a:bodyPr/>
        <a:lstStyle/>
        <a:p>
          <a:r>
            <a:rPr lang="el-GR" b="1" dirty="0">
              <a:solidFill>
                <a:srgbClr val="FFFF00"/>
              </a:solidFill>
            </a:rPr>
            <a:t>Διδασκαλία </a:t>
          </a:r>
          <a:r>
            <a:rPr lang="el-GR" b="1" dirty="0" smtClean="0">
              <a:solidFill>
                <a:srgbClr val="FFFF00"/>
              </a:solidFill>
            </a:rPr>
            <a:t>/ Μάθηση /κλίμα σχολείου</a:t>
          </a:r>
          <a:endParaRPr lang="en-US" b="1" dirty="0">
            <a:solidFill>
              <a:srgbClr val="FFFF00"/>
            </a:solidFill>
          </a:endParaRPr>
        </a:p>
      </dgm:t>
    </dgm:pt>
    <dgm:pt modelId="{4E2C0667-83B0-46DC-9782-2279AEBDD7ED}" type="parTrans" cxnId="{B54C5203-8697-41C7-AB64-75EF91E92468}">
      <dgm:prSet/>
      <dgm:spPr/>
      <dgm:t>
        <a:bodyPr/>
        <a:lstStyle/>
        <a:p>
          <a:endParaRPr lang="en-US"/>
        </a:p>
      </dgm:t>
    </dgm:pt>
    <dgm:pt modelId="{F698083E-E6CA-4E1F-B5E2-62B973D9FD97}" type="sibTrans" cxnId="{B54C5203-8697-41C7-AB64-75EF91E92468}">
      <dgm:prSet/>
      <dgm:spPr/>
      <dgm:t>
        <a:bodyPr/>
        <a:lstStyle/>
        <a:p>
          <a:endParaRPr lang="en-US"/>
        </a:p>
      </dgm:t>
    </dgm:pt>
    <dgm:pt modelId="{B562CB71-EE08-4074-9486-1321940159B8}" type="pres">
      <dgm:prSet presAssocID="{522BB64C-44C6-4D57-9178-B5452EF3D2CF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02998F-576E-4744-AA61-1D1A709921BC}" type="pres">
      <dgm:prSet presAssocID="{522BB64C-44C6-4D57-9178-B5452EF3D2CF}" presName="comp1" presStyleCnt="0"/>
      <dgm:spPr/>
    </dgm:pt>
    <dgm:pt modelId="{9FBE30A9-977A-4479-8370-6FA16F514078}" type="pres">
      <dgm:prSet presAssocID="{522BB64C-44C6-4D57-9178-B5452EF3D2CF}" presName="circle1" presStyleLbl="node1" presStyleIdx="0" presStyleCnt="4" custScaleX="112800"/>
      <dgm:spPr/>
      <dgm:t>
        <a:bodyPr/>
        <a:lstStyle/>
        <a:p>
          <a:endParaRPr lang="en-US"/>
        </a:p>
      </dgm:t>
    </dgm:pt>
    <dgm:pt modelId="{A03D57C6-9775-43AD-9ACD-57411756B157}" type="pres">
      <dgm:prSet presAssocID="{522BB64C-44C6-4D57-9178-B5452EF3D2CF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B4051-FA97-4C2B-B8EE-6F06304235F0}" type="pres">
      <dgm:prSet presAssocID="{522BB64C-44C6-4D57-9178-B5452EF3D2CF}" presName="comp2" presStyleCnt="0"/>
      <dgm:spPr/>
    </dgm:pt>
    <dgm:pt modelId="{D6721903-DBE1-464F-BC3D-6BA0AA249400}" type="pres">
      <dgm:prSet presAssocID="{522BB64C-44C6-4D57-9178-B5452EF3D2CF}" presName="circle2" presStyleLbl="node1" presStyleIdx="1" presStyleCnt="4"/>
      <dgm:spPr/>
      <dgm:t>
        <a:bodyPr/>
        <a:lstStyle/>
        <a:p>
          <a:endParaRPr lang="en-US"/>
        </a:p>
      </dgm:t>
    </dgm:pt>
    <dgm:pt modelId="{3DB16534-5A7A-487B-AE45-F370B39A245D}" type="pres">
      <dgm:prSet presAssocID="{522BB64C-44C6-4D57-9178-B5452EF3D2CF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A6249-AD88-43B1-9201-DA819F7987C5}" type="pres">
      <dgm:prSet presAssocID="{522BB64C-44C6-4D57-9178-B5452EF3D2CF}" presName="comp3" presStyleCnt="0"/>
      <dgm:spPr/>
    </dgm:pt>
    <dgm:pt modelId="{7C28ED70-473F-4137-9AF4-E1E8D1F8314B}" type="pres">
      <dgm:prSet presAssocID="{522BB64C-44C6-4D57-9178-B5452EF3D2CF}" presName="circle3" presStyleLbl="node1" presStyleIdx="2" presStyleCnt="4"/>
      <dgm:spPr/>
      <dgm:t>
        <a:bodyPr/>
        <a:lstStyle/>
        <a:p>
          <a:endParaRPr lang="en-US"/>
        </a:p>
      </dgm:t>
    </dgm:pt>
    <dgm:pt modelId="{4370BBE6-DD75-486D-9244-B1A7CEBAE349}" type="pres">
      <dgm:prSet presAssocID="{522BB64C-44C6-4D57-9178-B5452EF3D2CF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5D1E5-9956-463F-84DA-4FF47B4FF5EA}" type="pres">
      <dgm:prSet presAssocID="{522BB64C-44C6-4D57-9178-B5452EF3D2CF}" presName="comp4" presStyleCnt="0"/>
      <dgm:spPr/>
    </dgm:pt>
    <dgm:pt modelId="{FF397123-AF1A-437B-AD37-5DD1F16C3B59}" type="pres">
      <dgm:prSet presAssocID="{522BB64C-44C6-4D57-9178-B5452EF3D2CF}" presName="circle4" presStyleLbl="node1" presStyleIdx="3" presStyleCnt="4"/>
      <dgm:spPr/>
      <dgm:t>
        <a:bodyPr/>
        <a:lstStyle/>
        <a:p>
          <a:endParaRPr lang="en-US"/>
        </a:p>
      </dgm:t>
    </dgm:pt>
    <dgm:pt modelId="{366C65A7-8ECE-4E53-9518-A506C0F45324}" type="pres">
      <dgm:prSet presAssocID="{522BB64C-44C6-4D57-9178-B5452EF3D2CF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2EAF44-C748-4136-B985-E44CDC4ABCE3}" srcId="{522BB64C-44C6-4D57-9178-B5452EF3D2CF}" destId="{3136897F-3465-4318-9A9C-F2A27AD2B326}" srcOrd="2" destOrd="0" parTransId="{90420137-AE18-44F1-88AA-38C5582F92A5}" sibTransId="{57FA6AA2-893D-4D4C-9C4E-68B64E4BCF14}"/>
    <dgm:cxn modelId="{BFDA6766-84CE-4B23-83BF-8022F51C4DF2}" type="presOf" srcId="{76A0515D-05DD-438F-8E34-383AB67F805A}" destId="{FF397123-AF1A-437B-AD37-5DD1F16C3B59}" srcOrd="0" destOrd="0" presId="urn:microsoft.com/office/officeart/2005/8/layout/venn2"/>
    <dgm:cxn modelId="{0027F32E-5B3F-40E1-94C9-5735ACB92309}" type="presOf" srcId="{4FE1F4B3-0340-4FE3-8DBE-DC64A03186EE}" destId="{A03D57C6-9775-43AD-9ACD-57411756B157}" srcOrd="1" destOrd="0" presId="urn:microsoft.com/office/officeart/2005/8/layout/venn2"/>
    <dgm:cxn modelId="{08A33AC0-6EE3-4D3D-8064-5C370538F88A}" srcId="{522BB64C-44C6-4D57-9178-B5452EF3D2CF}" destId="{4FE1F4B3-0340-4FE3-8DBE-DC64A03186EE}" srcOrd="0" destOrd="0" parTransId="{90B1EA24-F60B-42B8-B481-2B62475AF0E7}" sibTransId="{3CDEA4D9-0349-408B-BFA0-02BEE4A6DF7F}"/>
    <dgm:cxn modelId="{0C03F8A9-A489-4E8D-99AE-2C4EFC6049DF}" type="presOf" srcId="{7685A9A8-6599-484D-AC6B-0F5E0EA50589}" destId="{D6721903-DBE1-464F-BC3D-6BA0AA249400}" srcOrd="0" destOrd="0" presId="urn:microsoft.com/office/officeart/2005/8/layout/venn2"/>
    <dgm:cxn modelId="{0655342F-7CD5-4EFF-9B34-FB8EB61D1739}" type="presOf" srcId="{7685A9A8-6599-484D-AC6B-0F5E0EA50589}" destId="{3DB16534-5A7A-487B-AE45-F370B39A245D}" srcOrd="1" destOrd="0" presId="urn:microsoft.com/office/officeart/2005/8/layout/venn2"/>
    <dgm:cxn modelId="{EC1414C5-88E4-479D-B4FD-619F281A80CE}" srcId="{522BB64C-44C6-4D57-9178-B5452EF3D2CF}" destId="{7685A9A8-6599-484D-AC6B-0F5E0EA50589}" srcOrd="1" destOrd="0" parTransId="{843CFBE4-D8CB-4191-9069-5986AC2E388F}" sibTransId="{5FF12461-55F1-4181-8553-2BAF88887428}"/>
    <dgm:cxn modelId="{B54C5203-8697-41C7-AB64-75EF91E92468}" srcId="{522BB64C-44C6-4D57-9178-B5452EF3D2CF}" destId="{76A0515D-05DD-438F-8E34-383AB67F805A}" srcOrd="3" destOrd="0" parTransId="{4E2C0667-83B0-46DC-9782-2279AEBDD7ED}" sibTransId="{F698083E-E6CA-4E1F-B5E2-62B973D9FD97}"/>
    <dgm:cxn modelId="{926BD4CC-DE76-4B07-A464-C0C6537E4EC2}" type="presOf" srcId="{3136897F-3465-4318-9A9C-F2A27AD2B326}" destId="{4370BBE6-DD75-486D-9244-B1A7CEBAE349}" srcOrd="1" destOrd="0" presId="urn:microsoft.com/office/officeart/2005/8/layout/venn2"/>
    <dgm:cxn modelId="{01F60FCD-8048-4923-87EA-EA41E7981E8E}" type="presOf" srcId="{522BB64C-44C6-4D57-9178-B5452EF3D2CF}" destId="{B562CB71-EE08-4074-9486-1321940159B8}" srcOrd="0" destOrd="0" presId="urn:microsoft.com/office/officeart/2005/8/layout/venn2"/>
    <dgm:cxn modelId="{31E0AD06-38C6-4C53-8697-21252213D7E0}" type="presOf" srcId="{76A0515D-05DD-438F-8E34-383AB67F805A}" destId="{366C65A7-8ECE-4E53-9518-A506C0F45324}" srcOrd="1" destOrd="0" presId="urn:microsoft.com/office/officeart/2005/8/layout/venn2"/>
    <dgm:cxn modelId="{F8F0EDC8-2491-4615-8A23-7708EFD4982B}" type="presOf" srcId="{4FE1F4B3-0340-4FE3-8DBE-DC64A03186EE}" destId="{9FBE30A9-977A-4479-8370-6FA16F514078}" srcOrd="0" destOrd="0" presId="urn:microsoft.com/office/officeart/2005/8/layout/venn2"/>
    <dgm:cxn modelId="{7F278EC5-98A8-46DD-AFD7-1510DB8F6351}" type="presOf" srcId="{3136897F-3465-4318-9A9C-F2A27AD2B326}" destId="{7C28ED70-473F-4137-9AF4-E1E8D1F8314B}" srcOrd="0" destOrd="0" presId="urn:microsoft.com/office/officeart/2005/8/layout/venn2"/>
    <dgm:cxn modelId="{200772FA-2619-4ECC-B3D9-FE879B88E72F}" type="presParOf" srcId="{B562CB71-EE08-4074-9486-1321940159B8}" destId="{DB02998F-576E-4744-AA61-1D1A709921BC}" srcOrd="0" destOrd="0" presId="urn:microsoft.com/office/officeart/2005/8/layout/venn2"/>
    <dgm:cxn modelId="{18FC8ABB-C12F-4C1C-85C7-71213C5AD9FB}" type="presParOf" srcId="{DB02998F-576E-4744-AA61-1D1A709921BC}" destId="{9FBE30A9-977A-4479-8370-6FA16F514078}" srcOrd="0" destOrd="0" presId="urn:microsoft.com/office/officeart/2005/8/layout/venn2"/>
    <dgm:cxn modelId="{1CBDE2FF-7BC2-40F9-9D37-5106C278D0BA}" type="presParOf" srcId="{DB02998F-576E-4744-AA61-1D1A709921BC}" destId="{A03D57C6-9775-43AD-9ACD-57411756B157}" srcOrd="1" destOrd="0" presId="urn:microsoft.com/office/officeart/2005/8/layout/venn2"/>
    <dgm:cxn modelId="{21DF2961-E0FA-4AF0-A56F-996AAE181B15}" type="presParOf" srcId="{B562CB71-EE08-4074-9486-1321940159B8}" destId="{5FCB4051-FA97-4C2B-B8EE-6F06304235F0}" srcOrd="1" destOrd="0" presId="urn:microsoft.com/office/officeart/2005/8/layout/venn2"/>
    <dgm:cxn modelId="{09408716-F6DC-43D1-A025-8853024A79CF}" type="presParOf" srcId="{5FCB4051-FA97-4C2B-B8EE-6F06304235F0}" destId="{D6721903-DBE1-464F-BC3D-6BA0AA249400}" srcOrd="0" destOrd="0" presId="urn:microsoft.com/office/officeart/2005/8/layout/venn2"/>
    <dgm:cxn modelId="{7917F8F0-B2B0-4960-8392-A532ABE234BB}" type="presParOf" srcId="{5FCB4051-FA97-4C2B-B8EE-6F06304235F0}" destId="{3DB16534-5A7A-487B-AE45-F370B39A245D}" srcOrd="1" destOrd="0" presId="urn:microsoft.com/office/officeart/2005/8/layout/venn2"/>
    <dgm:cxn modelId="{1360704D-C91C-4CC9-B9A0-0299468B36D0}" type="presParOf" srcId="{B562CB71-EE08-4074-9486-1321940159B8}" destId="{126A6249-AD88-43B1-9201-DA819F7987C5}" srcOrd="2" destOrd="0" presId="urn:microsoft.com/office/officeart/2005/8/layout/venn2"/>
    <dgm:cxn modelId="{7012D448-AA3D-495C-86BA-CE8761BF405B}" type="presParOf" srcId="{126A6249-AD88-43B1-9201-DA819F7987C5}" destId="{7C28ED70-473F-4137-9AF4-E1E8D1F8314B}" srcOrd="0" destOrd="0" presId="urn:microsoft.com/office/officeart/2005/8/layout/venn2"/>
    <dgm:cxn modelId="{C17B1EFA-8B35-44D2-A077-9707F924557D}" type="presParOf" srcId="{126A6249-AD88-43B1-9201-DA819F7987C5}" destId="{4370BBE6-DD75-486D-9244-B1A7CEBAE349}" srcOrd="1" destOrd="0" presId="urn:microsoft.com/office/officeart/2005/8/layout/venn2"/>
    <dgm:cxn modelId="{0EDF0AE5-88EC-41BE-8767-0B3DDC5CB197}" type="presParOf" srcId="{B562CB71-EE08-4074-9486-1321940159B8}" destId="{A4E5D1E5-9956-463F-84DA-4FF47B4FF5EA}" srcOrd="3" destOrd="0" presId="urn:microsoft.com/office/officeart/2005/8/layout/venn2"/>
    <dgm:cxn modelId="{47891922-0DB8-4CE2-BB00-E01DD0ECE6DD}" type="presParOf" srcId="{A4E5D1E5-9956-463F-84DA-4FF47B4FF5EA}" destId="{FF397123-AF1A-437B-AD37-5DD1F16C3B59}" srcOrd="0" destOrd="0" presId="urn:microsoft.com/office/officeart/2005/8/layout/venn2"/>
    <dgm:cxn modelId="{CAE64F3D-D8AB-44B0-B312-99A602E05E65}" type="presParOf" srcId="{A4E5D1E5-9956-463F-84DA-4FF47B4FF5EA}" destId="{366C65A7-8ECE-4E53-9518-A506C0F4532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E30A9-977A-4479-8370-6FA16F514078}">
      <dsp:nvSpPr>
        <dsp:cNvPr id="0" name=""/>
        <dsp:cNvSpPr/>
      </dsp:nvSpPr>
      <dsp:spPr>
        <a:xfrm>
          <a:off x="2181739" y="0"/>
          <a:ext cx="6731241" cy="59674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b="1" kern="1200" dirty="0">
              <a:solidFill>
                <a:srgbClr val="FFFF00"/>
              </a:solidFill>
            </a:rPr>
            <a:t>Σχέδιο Βελτίωσης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4606332" y="298370"/>
        <a:ext cx="1882055" cy="895111"/>
      </dsp:txXfrm>
    </dsp:sp>
    <dsp:sp modelId="{D6721903-DBE1-464F-BC3D-6BA0AA249400}">
      <dsp:nvSpPr>
        <dsp:cNvPr id="0" name=""/>
        <dsp:cNvSpPr/>
      </dsp:nvSpPr>
      <dsp:spPr>
        <a:xfrm>
          <a:off x="3160394" y="1193482"/>
          <a:ext cx="4773930" cy="47739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>
              <a:solidFill>
                <a:srgbClr val="FFFF00"/>
              </a:solidFill>
            </a:rPr>
            <a:t>Δράσεις υλοποίησης σε διάφορα επίπεδα (προγράμματα,  συνεργασίες κ.ά.)</a:t>
          </a:r>
          <a:endParaRPr lang="en-US" sz="1400" kern="1200" dirty="0">
            <a:solidFill>
              <a:srgbClr val="FFFF00"/>
            </a:solidFill>
          </a:endParaRPr>
        </a:p>
      </dsp:txBody>
      <dsp:txXfrm>
        <a:off x="4713115" y="1479918"/>
        <a:ext cx="1668488" cy="859307"/>
      </dsp:txXfrm>
    </dsp:sp>
    <dsp:sp modelId="{7C28ED70-473F-4137-9AF4-E1E8D1F8314B}">
      <dsp:nvSpPr>
        <dsp:cNvPr id="0" name=""/>
        <dsp:cNvSpPr/>
      </dsp:nvSpPr>
      <dsp:spPr>
        <a:xfrm>
          <a:off x="3757136" y="2386965"/>
          <a:ext cx="3580447" cy="35804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err="1">
              <a:solidFill>
                <a:srgbClr val="FFFF00"/>
              </a:solidFill>
            </a:rPr>
            <a:t>Επ</a:t>
          </a:r>
          <a:r>
            <a:rPr lang="el-GR" sz="1700" kern="1200" dirty="0">
              <a:solidFill>
                <a:srgbClr val="FFFF00"/>
              </a:solidFill>
            </a:rPr>
            <a:t>. Μάθηση εκπαιδευτικών</a:t>
          </a:r>
          <a:endParaRPr lang="en-US" sz="1700" kern="1200" dirty="0">
            <a:solidFill>
              <a:srgbClr val="FFFF00"/>
            </a:solidFill>
          </a:endParaRPr>
        </a:p>
      </dsp:txBody>
      <dsp:txXfrm>
        <a:off x="4713115" y="2655498"/>
        <a:ext cx="1668488" cy="805600"/>
      </dsp:txXfrm>
    </dsp:sp>
    <dsp:sp modelId="{FF397123-AF1A-437B-AD37-5DD1F16C3B59}">
      <dsp:nvSpPr>
        <dsp:cNvPr id="0" name=""/>
        <dsp:cNvSpPr/>
      </dsp:nvSpPr>
      <dsp:spPr>
        <a:xfrm>
          <a:off x="4353877" y="3580447"/>
          <a:ext cx="2386965" cy="23869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b="1" kern="1200" dirty="0">
              <a:solidFill>
                <a:srgbClr val="FFFF00"/>
              </a:solidFill>
            </a:rPr>
            <a:t>Διδασκαλία </a:t>
          </a:r>
          <a:r>
            <a:rPr lang="el-GR" sz="1700" b="1" kern="1200" dirty="0" smtClean="0">
              <a:solidFill>
                <a:srgbClr val="FFFF00"/>
              </a:solidFill>
            </a:rPr>
            <a:t>/ Μάθηση /κλίμα σχολείου</a:t>
          </a:r>
          <a:endParaRPr lang="en-US" sz="1700" b="1" kern="1200" dirty="0">
            <a:solidFill>
              <a:srgbClr val="FFFF00"/>
            </a:solidFill>
          </a:endParaRPr>
        </a:p>
      </dsp:txBody>
      <dsp:txXfrm>
        <a:off x="4703440" y="4177189"/>
        <a:ext cx="1687839" cy="1193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09E14-9BE8-4009-A0AE-6DE86E6CAF1E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4AB61-0543-4C32-B690-AF87968D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79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2622A-713F-40C4-B990-BEDE9AA7E78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EE7D2-5AA1-42FB-B8C3-DDBFC6AA3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2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s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9" b="55313"/>
          <a:stretch>
            <a:fillRect/>
          </a:stretch>
        </p:blipFill>
        <p:spPr bwMode="auto">
          <a:xfrm>
            <a:off x="67734" y="1095376"/>
            <a:ext cx="4527551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logos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39"/>
          <a:stretch>
            <a:fillRect/>
          </a:stretch>
        </p:blipFill>
        <p:spPr bwMode="auto">
          <a:xfrm>
            <a:off x="215900" y="357189"/>
            <a:ext cx="4176184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5705340" y="330513"/>
            <a:ext cx="6486659" cy="1192452"/>
            <a:chOff x="-944537" y="155032"/>
            <a:chExt cx="12480039" cy="1957226"/>
          </a:xfrm>
        </p:grpSpPr>
        <p:pic>
          <p:nvPicPr>
            <p:cNvPr id="10" name="Picture 9" descr="Coat_of_Arms_of_Cyprus.svg.png"/>
            <p:cNvPicPr/>
            <p:nvPr userDrawn="1"/>
          </p:nvPicPr>
          <p:blipFill>
            <a:blip r:embed="rId5" cstate="print"/>
            <a:stretch>
              <a:fillRect/>
            </a:stretch>
          </p:blipFill>
          <p:spPr>
            <a:xfrm>
              <a:off x="5470892" y="155032"/>
              <a:ext cx="1281602" cy="124284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 userDrawn="1"/>
          </p:nvSpPr>
          <p:spPr>
            <a:xfrm>
              <a:off x="-944537" y="965422"/>
              <a:ext cx="12480039" cy="114683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l-G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ΚΥΠΡΙΑΚΗ  </a:t>
              </a:r>
              <a:r>
                <a:rPr lang="el-GR" sz="14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ΔΗΜΟΚΡΑΤΙΑ</a:t>
              </a:r>
              <a:endParaRPr lang="el-GR" sz="1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l-GR" sz="1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ΥΠΟΥΡΓΕΙΟ ΠΑΙΔΕΙΑΣ, ΠΟΛΙΤΙΣΜΟΥ, ΑΘΛΗΤΙΣΜΟΥ ΚΑΙ ΝΕΟΛΑΙΑΣ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245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5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9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48A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12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5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8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7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6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4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0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1BEF0D-F0BB-DE4B-95CE-6DB70DBA9567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6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4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2048A2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2048A2"/>
          </a:solidFill>
          <a:latin typeface="Calibri" panose="020F050202020403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2048A2"/>
          </a:solidFill>
          <a:latin typeface="Calibri" panose="020F050202020403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2048A2"/>
          </a:solidFill>
          <a:latin typeface="Calibri" panose="020F050202020403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2048A2"/>
          </a:solidFill>
          <a:latin typeface="Calibri" panose="020F050202020403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2048A2"/>
          </a:solidFill>
          <a:latin typeface="Calibri" panose="020F050202020403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2048A2"/>
          </a:solidFill>
          <a:latin typeface="Calibri" panose="020F050202020403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2048A2"/>
          </a:solidFill>
          <a:latin typeface="Calibri" panose="020F050202020403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2048A2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gentaconnect.com/search;jsessionid=68et8hqcd0j6d.x-ic-live-01?option2=author&amp;value2=Birkenfeld,%20Karen" TargetMode="External"/><Relationship Id="rId2" Type="http://schemas.openxmlformats.org/officeDocument/2006/relationships/hyperlink" Target="http://www.ingentaconnect.com/search;jsessionid=68et8hqcd0j6d.x-ic-live-01?option2=author&amp;value2=Hoaglund,%20Am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2136" y="1953691"/>
            <a:ext cx="75922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</a:rPr>
              <a:t>Συνεργασία </a:t>
            </a:r>
            <a:br>
              <a:rPr lang="el-GR" sz="3600" b="1" dirty="0">
                <a:solidFill>
                  <a:schemeClr val="bg1"/>
                </a:solidFill>
              </a:rPr>
            </a:br>
            <a:r>
              <a:rPr lang="el-GR" sz="3600" b="1" dirty="0">
                <a:solidFill>
                  <a:schemeClr val="bg1"/>
                </a:solidFill>
              </a:rPr>
              <a:t>Σχολείου – Παιδαγωγικού Ινστιτούτου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82982" y="4059937"/>
            <a:ext cx="7980218" cy="2365248"/>
          </a:xfrm>
        </p:spPr>
        <p:txBody>
          <a:bodyPr/>
          <a:lstStyle/>
          <a:p>
            <a:r>
              <a:rPr lang="el-GR" sz="2400" b="1" dirty="0" err="1" smtClean="0"/>
              <a:t>Δρ</a:t>
            </a:r>
            <a:r>
              <a:rPr lang="el-GR" sz="2400" b="1" dirty="0" smtClean="0"/>
              <a:t> Αθηνά Μιχαηλίδου </a:t>
            </a:r>
            <a:endParaRPr lang="en-GB" sz="2400" b="1" dirty="0" smtClean="0"/>
          </a:p>
          <a:p>
            <a:r>
              <a:rPr lang="el-GR" sz="2400" b="1" dirty="0" smtClean="0"/>
              <a:t>Διευθύντρια Παιδαγωγικού Ινστιτούτου</a:t>
            </a:r>
          </a:p>
          <a:p>
            <a:r>
              <a:rPr lang="en-GB" sz="2400" b="1" dirty="0" smtClean="0"/>
              <a:t>28</a:t>
            </a:r>
            <a:r>
              <a:rPr lang="el-GR" sz="2400" b="1" dirty="0" smtClean="0"/>
              <a:t> Αυγούστου </a:t>
            </a:r>
            <a:r>
              <a:rPr lang="en-GB" sz="2400" b="1" dirty="0" smtClean="0"/>
              <a:t>2020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50768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9" y="0"/>
            <a:ext cx="11717383" cy="953590"/>
          </a:xfrm>
        </p:spPr>
        <p:txBody>
          <a:bodyPr/>
          <a:lstStyle/>
          <a:p>
            <a:r>
              <a:rPr lang="el-GR" sz="3200" b="1" dirty="0" smtClean="0"/>
              <a:t>Επαγγελματική Μάθηση: το κλειδί για την επιτυχία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53590"/>
            <a:ext cx="10972800" cy="5172575"/>
          </a:xfrm>
        </p:spPr>
        <p:txBody>
          <a:bodyPr/>
          <a:lstStyle/>
          <a:p>
            <a:r>
              <a:rPr lang="el-GR" sz="2400" dirty="0"/>
              <a:t>Τ</a:t>
            </a:r>
            <a:r>
              <a:rPr lang="el-GR" sz="2400" dirty="0" smtClean="0"/>
              <a:t>α </a:t>
            </a:r>
            <a:r>
              <a:rPr lang="el-GR" sz="2400" dirty="0"/>
              <a:t>εκπαιδευτικά συστήματα που έχουν σταθερά πολύ καλά μαθησιακά αποτελέσματα, είναι αυτά στα οποία η κουλτούρα μάθησης των εκπαιδευτικών εντός του σχολείου, είναι ανεπτυγμένη και συνεχής (</a:t>
            </a:r>
            <a:r>
              <a:rPr lang="en-US" sz="2400" dirty="0"/>
              <a:t>Jensen et al</a:t>
            </a:r>
            <a:r>
              <a:rPr lang="el-GR" sz="2400" dirty="0"/>
              <a:t>., 2016</a:t>
            </a:r>
            <a:r>
              <a:rPr lang="el-GR" sz="2400" dirty="0" smtClean="0"/>
              <a:t>).</a:t>
            </a:r>
          </a:p>
          <a:p>
            <a:r>
              <a:rPr lang="el-GR" sz="2400" dirty="0"/>
              <a:t>Τ</a:t>
            </a:r>
            <a:r>
              <a:rPr lang="el-GR" sz="2400" dirty="0" smtClean="0"/>
              <a:t>ο </a:t>
            </a:r>
            <a:r>
              <a:rPr lang="el-GR" sz="2400" dirty="0"/>
              <a:t>ζητούμενο είναι να αφιερώνεται περισσότερος χρόνος εντός του σχολείου για αποτελεσματική επιμόρφωση, για ουσιαστική και με νόημα αλληλεπίδραση μεταξύ των εκπαιδευτικών, για μάθηση μεταξύ τους (</a:t>
            </a:r>
            <a:r>
              <a:rPr lang="en-US" sz="2400" dirty="0"/>
              <a:t>Jensen</a:t>
            </a:r>
            <a:r>
              <a:rPr lang="el-GR" sz="2400" dirty="0"/>
              <a:t>, </a:t>
            </a:r>
            <a:r>
              <a:rPr lang="en-US" sz="2400" dirty="0" err="1"/>
              <a:t>Sonnemann</a:t>
            </a:r>
            <a:r>
              <a:rPr lang="el-GR" sz="2400" dirty="0"/>
              <a:t>, </a:t>
            </a:r>
            <a:r>
              <a:rPr lang="en-US" sz="2400" dirty="0"/>
              <a:t>Roberts</a:t>
            </a:r>
            <a:r>
              <a:rPr lang="el-GR" sz="2400" dirty="0"/>
              <a:t>-</a:t>
            </a:r>
            <a:r>
              <a:rPr lang="en-US" sz="2400" dirty="0"/>
              <a:t>Hull</a:t>
            </a:r>
            <a:r>
              <a:rPr lang="el-GR" sz="2400" dirty="0"/>
              <a:t>, &amp; </a:t>
            </a:r>
            <a:r>
              <a:rPr lang="en-US" sz="2400" dirty="0"/>
              <a:t>Hunter</a:t>
            </a:r>
            <a:r>
              <a:rPr lang="el-GR" sz="2400" dirty="0"/>
              <a:t>, 2016, </a:t>
            </a:r>
            <a:r>
              <a:rPr lang="en-US" sz="2400" u="sng" dirty="0" err="1">
                <a:hlinkClick r:id="rId2" tooltip="Search for articles by this author"/>
              </a:rPr>
              <a:t>Hoaglund</a:t>
            </a:r>
            <a:r>
              <a:rPr lang="el-GR" sz="2400" u="sng" dirty="0">
                <a:hlinkClick r:id="rId2" tooltip="Search for articles by this author"/>
              </a:rPr>
              <a:t>,  </a:t>
            </a:r>
            <a:r>
              <a:rPr lang="en-US" sz="2400" u="sng" dirty="0" err="1">
                <a:hlinkClick r:id="rId3" tooltip="Search for articles by this author"/>
              </a:rPr>
              <a:t>Birkenfeld</a:t>
            </a:r>
            <a:r>
              <a:rPr lang="el-GR" sz="2400" u="sng" dirty="0">
                <a:hlinkClick r:id="rId3" tooltip="Search for articles by this author"/>
              </a:rPr>
              <a:t> &amp; </a:t>
            </a:r>
            <a:r>
              <a:rPr lang="en-US" sz="2400" dirty="0"/>
              <a:t>Box</a:t>
            </a:r>
            <a:r>
              <a:rPr lang="el-GR" sz="2400" dirty="0"/>
              <a:t>, 2014</a:t>
            </a:r>
            <a:r>
              <a:rPr lang="el-GR" sz="2400" dirty="0" smtClean="0"/>
              <a:t>).</a:t>
            </a:r>
          </a:p>
          <a:p>
            <a:r>
              <a:rPr lang="el-GR" sz="2400" dirty="0"/>
              <a:t>Η</a:t>
            </a:r>
            <a:r>
              <a:rPr lang="el-GR" sz="2400" dirty="0" smtClean="0"/>
              <a:t> </a:t>
            </a:r>
            <a:r>
              <a:rPr lang="el-GR" sz="2400" dirty="0"/>
              <a:t>επαγγελματική συνεργασία μεταξύ των εκπαιδευτικών, αποτελεί την νέα προοπτική για αλλαγή και βελτίωση στην εκπαίδευση  (</a:t>
            </a:r>
            <a:r>
              <a:rPr lang="en-MY" sz="2400" dirty="0"/>
              <a:t>Hargreaves</a:t>
            </a:r>
            <a:r>
              <a:rPr lang="el-GR" sz="2400" dirty="0"/>
              <a:t>, 2017</a:t>
            </a:r>
            <a:r>
              <a:rPr lang="el-GR" sz="2400" dirty="0" smtClean="0"/>
              <a:t>).</a:t>
            </a:r>
            <a:endParaRPr lang="en-US" sz="2400" dirty="0" smtClean="0"/>
          </a:p>
          <a:p>
            <a:r>
              <a:rPr lang="el-GR" sz="2400" dirty="0" smtClean="0"/>
              <a:t>Τα μαθησιακά αποτελέσματα των παιδιών είναι καλύτερα, στην περίπτωση της ενεργού επαγγελματικής μάθησης στο σχολείο και της συνεργασίας </a:t>
            </a:r>
            <a:r>
              <a:rPr lang="el-GR" sz="2400" dirty="0"/>
              <a:t>(</a:t>
            </a:r>
            <a:r>
              <a:rPr lang="en-MY" sz="2400" dirty="0"/>
              <a:t>Hargreaves</a:t>
            </a:r>
            <a:r>
              <a:rPr lang="el-GR" sz="2400" dirty="0"/>
              <a:t>, 2017).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417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87552"/>
          </a:xfrm>
        </p:spPr>
        <p:txBody>
          <a:bodyPr/>
          <a:lstStyle/>
          <a:p>
            <a:r>
              <a:rPr lang="el-GR" altLang="en-US" sz="4000" b="1" dirty="0"/>
              <a:t>Μορφές Επαγγελματικής </a:t>
            </a:r>
            <a:r>
              <a:rPr lang="el-GR" altLang="en-US" sz="4000" b="1" dirty="0" smtClean="0"/>
              <a:t>Μάθησης</a:t>
            </a:r>
            <a:endParaRPr lang="en-US" altLang="en-US" sz="4000" b="1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175656" y="987552"/>
            <a:ext cx="10669380" cy="5108449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l-GR" altLang="en-US" sz="2800" dirty="0" err="1"/>
              <a:t>Αναστοχασμός</a:t>
            </a:r>
            <a:r>
              <a:rPr lang="el-GR" altLang="en-US" sz="2800" dirty="0"/>
              <a:t> &amp; Ανατροφοδότηση </a:t>
            </a:r>
          </a:p>
          <a:p>
            <a:pPr>
              <a:lnSpc>
                <a:spcPct val="105000"/>
              </a:lnSpc>
            </a:pPr>
            <a:r>
              <a:rPr lang="el-GR" altLang="en-US" sz="2800" dirty="0"/>
              <a:t>Μεταπτυχιακές Σπουδές</a:t>
            </a:r>
          </a:p>
          <a:p>
            <a:pPr>
              <a:lnSpc>
                <a:spcPct val="105000"/>
              </a:lnSpc>
            </a:pPr>
            <a:r>
              <a:rPr lang="el-GR" altLang="en-US" sz="2800" dirty="0"/>
              <a:t>Ομάδες συζήτησης, εργασίας, συνεδρίες προσωπικού</a:t>
            </a:r>
          </a:p>
          <a:p>
            <a:pPr>
              <a:lnSpc>
                <a:spcPct val="105000"/>
              </a:lnSpc>
            </a:pPr>
            <a:r>
              <a:rPr lang="el-GR" altLang="en-US" sz="2800" dirty="0"/>
              <a:t>Σεμινάρια, συνέδρια, διαλέξεις, εργαστήρια, </a:t>
            </a:r>
            <a:r>
              <a:rPr lang="el-GR" altLang="en-US" sz="2800" dirty="0" err="1" smtClean="0"/>
              <a:t>ενδοσχολική</a:t>
            </a:r>
            <a:r>
              <a:rPr lang="el-GR" altLang="en-US" sz="2800" dirty="0" smtClean="0"/>
              <a:t> επιμόρφωση</a:t>
            </a:r>
          </a:p>
          <a:p>
            <a:pPr>
              <a:lnSpc>
                <a:spcPct val="105000"/>
              </a:lnSpc>
            </a:pPr>
            <a:r>
              <a:rPr lang="el-GR" altLang="en-US" sz="2800" dirty="0" smtClean="0"/>
              <a:t>Παρατηρήσεις </a:t>
            </a:r>
            <a:r>
              <a:rPr lang="el-GR" altLang="en-US" sz="2800" dirty="0"/>
              <a:t>διδασκαλίας συναδέλφων και ανταλλαγή απόψεων</a:t>
            </a:r>
          </a:p>
          <a:p>
            <a:pPr>
              <a:lnSpc>
                <a:spcPct val="105000"/>
              </a:lnSpc>
            </a:pPr>
            <a:r>
              <a:rPr lang="el-GR" altLang="en-US" sz="2800" dirty="0"/>
              <a:t>Θεσμός μέντορα </a:t>
            </a:r>
          </a:p>
          <a:p>
            <a:pPr>
              <a:lnSpc>
                <a:spcPct val="80000"/>
              </a:lnSpc>
            </a:pPr>
            <a:r>
              <a:rPr lang="el-GR" altLang="en-US" sz="2800" dirty="0"/>
              <a:t>Κοινότητες Μάθησης </a:t>
            </a:r>
            <a:r>
              <a:rPr lang="el-GR" altLang="en-US" sz="2800" dirty="0" smtClean="0"/>
              <a:t>–Δικτύωση</a:t>
            </a:r>
          </a:p>
          <a:p>
            <a:pPr>
              <a:lnSpc>
                <a:spcPct val="80000"/>
              </a:lnSpc>
            </a:pPr>
            <a:r>
              <a:rPr lang="el-GR" altLang="en-US" sz="2800" dirty="0" smtClean="0"/>
              <a:t>Συμμετοχή σε προγράμματα και δράσεις (π.χ. ευρωπαϊκά)</a:t>
            </a:r>
          </a:p>
          <a:p>
            <a:pPr>
              <a:lnSpc>
                <a:spcPct val="80000"/>
              </a:lnSpc>
            </a:pPr>
            <a:r>
              <a:rPr lang="el-GR" altLang="en-US" sz="2800" dirty="0" smtClean="0"/>
              <a:t>…</a:t>
            </a:r>
            <a:endParaRPr lang="en-US" altLang="en-US" sz="2800" dirty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924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56754"/>
          </a:xfrm>
        </p:spPr>
        <p:txBody>
          <a:bodyPr/>
          <a:lstStyle/>
          <a:p>
            <a:r>
              <a:rPr lang="el-GR" sz="3600" b="1" dirty="0" smtClean="0"/>
              <a:t>Ευκαιρίες που προσφέρονται στο σχολείο </a:t>
            </a:r>
            <a:br>
              <a:rPr lang="el-GR" sz="3600" b="1" dirty="0" smtClean="0"/>
            </a:br>
            <a:r>
              <a:rPr lang="el-GR" sz="3600" b="1" dirty="0" smtClean="0"/>
              <a:t>για επιμόρφωση: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9977"/>
            <a:ext cx="10972800" cy="4676187"/>
          </a:xfrm>
        </p:spPr>
        <p:txBody>
          <a:bodyPr/>
          <a:lstStyle/>
          <a:p>
            <a:r>
              <a:rPr lang="el-GR" dirty="0" smtClean="0"/>
              <a:t>Υποστήριξη Επαγγελματικής Μάθησης</a:t>
            </a:r>
          </a:p>
          <a:p>
            <a:r>
              <a:rPr lang="el-GR" dirty="0" smtClean="0"/>
              <a:t>Σεμινάρια σχολικής βάσης</a:t>
            </a:r>
          </a:p>
          <a:p>
            <a:r>
              <a:rPr lang="el-GR" dirty="0" smtClean="0"/>
              <a:t>Προαιρετικά απογευματινά σεμινάρια</a:t>
            </a:r>
          </a:p>
          <a:p>
            <a:r>
              <a:rPr lang="el-GR" dirty="0" smtClean="0"/>
              <a:t>Ημερίδες, συνέδρια</a:t>
            </a:r>
          </a:p>
          <a:p>
            <a:r>
              <a:rPr lang="el-GR" dirty="0" smtClean="0"/>
              <a:t>Προγράμματα και δράσεις άλλων φορέων, εκτός ΥΠΠ (π.χ. πανεπιστήμια, οργανισμοί</a:t>
            </a:r>
            <a:r>
              <a:rPr lang="en-US" dirty="0" smtClean="0"/>
              <a:t>, </a:t>
            </a:r>
            <a:r>
              <a:rPr lang="el-GR" smtClean="0"/>
              <a:t>ευρωπαϊκά προγράμματα, κ.ά.)</a:t>
            </a:r>
            <a:endParaRPr lang="el-GR" dirty="0" smtClean="0"/>
          </a:p>
          <a:p>
            <a:r>
              <a:rPr lang="el-GR" b="1" dirty="0" smtClean="0">
                <a:solidFill>
                  <a:srgbClr val="FF0000"/>
                </a:solidFill>
              </a:rPr>
              <a:t>Δημιουργία ευκαιριών ανταλλαγής απόψεων και συζητήσεων (</a:t>
            </a:r>
            <a:r>
              <a:rPr lang="en-US" b="1" dirty="0" smtClean="0">
                <a:solidFill>
                  <a:srgbClr val="FF0000"/>
                </a:solidFill>
              </a:rPr>
              <a:t>non conference, focus groups)</a:t>
            </a:r>
            <a:endParaRPr lang="el-GR" b="1" dirty="0" smtClean="0">
              <a:solidFill>
                <a:srgbClr val="FF0000"/>
              </a:solidFill>
            </a:endParaRPr>
          </a:p>
          <a:p>
            <a:endParaRPr lang="el-G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88530"/>
          </a:xfrm>
        </p:spPr>
        <p:txBody>
          <a:bodyPr/>
          <a:lstStyle/>
          <a:p>
            <a:r>
              <a:rPr lang="el-GR" sz="3200" b="1" dirty="0" smtClean="0"/>
              <a:t>Συμμετοχή σε ειδικό πρόγραμμα ΥΕΜ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48512"/>
            <a:ext cx="11375136" cy="5145024"/>
          </a:xfrm>
        </p:spPr>
        <p:txBody>
          <a:bodyPr/>
          <a:lstStyle/>
          <a:p>
            <a:r>
              <a:rPr lang="el-GR" sz="3600" dirty="0" smtClean="0"/>
              <a:t>199 σχολεί</a:t>
            </a:r>
            <a:r>
              <a:rPr lang="el-GR" sz="3600" dirty="0" smtClean="0"/>
              <a:t>α </a:t>
            </a:r>
            <a:r>
              <a:rPr lang="el-GR" sz="3600" dirty="0" smtClean="0"/>
              <a:t>συμμετείχαν </a:t>
            </a:r>
            <a:r>
              <a:rPr lang="el-GR" sz="3600" dirty="0" smtClean="0"/>
              <a:t>σε ειδικό πρόγραμμα ΥΕΜ κατά τα τελευταία </a:t>
            </a:r>
            <a:r>
              <a:rPr lang="el-GR" sz="3600" dirty="0" smtClean="0"/>
              <a:t>6</a:t>
            </a:r>
            <a:r>
              <a:rPr lang="en-US" sz="3600" dirty="0" smtClean="0"/>
              <a:t> </a:t>
            </a:r>
            <a:r>
              <a:rPr lang="en-US" sz="3600" dirty="0" smtClean="0"/>
              <a:t>x</a:t>
            </a:r>
            <a:r>
              <a:rPr lang="el-GR" sz="3600" dirty="0" err="1" smtClean="0"/>
              <a:t>ρόνια</a:t>
            </a:r>
            <a:r>
              <a:rPr lang="el-GR" sz="3600" dirty="0" smtClean="0"/>
              <a:t> (μεταξύ αυτών 81 ΜΓΕ και 9 ΜΤΕΕΚ)</a:t>
            </a:r>
            <a:endParaRPr lang="el-GR" sz="3600" dirty="0" smtClean="0"/>
          </a:p>
          <a:p>
            <a:r>
              <a:rPr lang="el-GR" sz="3600" b="1" dirty="0" smtClean="0">
                <a:solidFill>
                  <a:srgbClr val="FF0000"/>
                </a:solidFill>
              </a:rPr>
              <a:t>141 σχολεία </a:t>
            </a:r>
            <a:r>
              <a:rPr lang="el-GR" sz="3600" dirty="0" smtClean="0"/>
              <a:t>(80 ΜΓΕ, 7 ΜΤΕΕΚ και 54 ΔΕ) ανάρτησαν σχέδιο δράσης ΕΜ πέρσι</a:t>
            </a:r>
            <a:endParaRPr lang="el-GR" sz="3600" dirty="0" smtClean="0"/>
          </a:p>
          <a:p>
            <a:r>
              <a:rPr lang="el-GR" sz="3600" dirty="0" smtClean="0"/>
              <a:t>«Σταδιακή» συμμετοχή νέων σχολείων – συνεχιζόμενη συμμετοχή «έμπειρων» σχολείων στο μέλλον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657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Αποτελέσματα αξιολογήσεων (ΕΕ και ΠΙ</a:t>
            </a:r>
            <a:r>
              <a:rPr lang="el-GR" b="1" dirty="0" smtClean="0"/>
              <a:t>)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«Άνοιγμα» εκπαιδευτικών σε νέες προκλήσεις – μείωση της «απομόνωσης»</a:t>
            </a:r>
          </a:p>
          <a:p>
            <a:r>
              <a:rPr lang="el-GR" dirty="0" smtClean="0"/>
              <a:t>Βελτίωση δεξιοτήτων επικοινωνίας και συμβουλευτικής</a:t>
            </a:r>
          </a:p>
          <a:p>
            <a:r>
              <a:rPr lang="el-GR" dirty="0" smtClean="0"/>
              <a:t>Βελτίωση παιδαγωγικών αδυναμιών</a:t>
            </a:r>
          </a:p>
          <a:p>
            <a:r>
              <a:rPr lang="el-GR" b="1" dirty="0" smtClean="0">
                <a:solidFill>
                  <a:srgbClr val="FF0000"/>
                </a:solidFill>
              </a:rPr>
              <a:t>Αλλαγή κουλτούρας μάθησης εντός του σχολείου – δημιουργία κοινοτήτων μάθησης</a:t>
            </a:r>
          </a:p>
          <a:p>
            <a:r>
              <a:rPr lang="el-GR" dirty="0" smtClean="0"/>
              <a:t>Βελτίωση μαθησιακών αποτελεσμάτων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l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" y="938939"/>
            <a:ext cx="8668512" cy="515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7696" y="292608"/>
            <a:ext cx="875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70C0"/>
                </a:solidFill>
              </a:rPr>
              <a:t>Η ηγεσία …μετρά! </a:t>
            </a:r>
            <a:r>
              <a:rPr lang="en-US" sz="3600" b="1" dirty="0" smtClean="0">
                <a:solidFill>
                  <a:srgbClr val="0070C0"/>
                </a:solidFill>
              </a:rPr>
              <a:t>Leadership matters!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Ηλεκτρονική πλατφόρμα ΔΑΦΝΗ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Ηλεκτρονική πλατφόρμα ενημέρωσής σας για τα σεμινάρια και συνέδρια του εξαμήνου, στην ιστοσελίδα του Π.Ι.</a:t>
            </a:r>
          </a:p>
          <a:p>
            <a:r>
              <a:rPr lang="el-GR" dirty="0" smtClean="0"/>
              <a:t>Στοιχεία: Βαθμίδα, ημερομηνία, πληθυσμός (ειδικότητα), κ.ά.</a:t>
            </a:r>
          </a:p>
          <a:p>
            <a:r>
              <a:rPr lang="el-GR" dirty="0" smtClean="0"/>
              <a:t>Έγκαιρη ενημέρωση και καλύτερη οργάνωση του σχολείου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8010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80728"/>
          </a:xfrm>
        </p:spPr>
        <p:txBody>
          <a:bodyPr>
            <a:normAutofit/>
          </a:bodyPr>
          <a:lstStyle/>
          <a:p>
            <a:r>
              <a:rPr lang="el-GR" sz="3600" b="1" dirty="0" smtClean="0">
                <a:solidFill>
                  <a:srgbClr val="0070C0"/>
                </a:solidFill>
              </a:rPr>
              <a:t>Προκλήσεις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088" y="780288"/>
            <a:ext cx="10924032" cy="5817064"/>
          </a:xfrm>
        </p:spPr>
        <p:txBody>
          <a:bodyPr>
            <a:normAutofit/>
          </a:bodyPr>
          <a:lstStyle/>
          <a:p>
            <a:r>
              <a:rPr lang="el-GR" b="1" dirty="0" smtClean="0"/>
              <a:t>Ανάγκη </a:t>
            </a:r>
            <a:r>
              <a:rPr lang="el-GR" b="1" dirty="0" err="1" smtClean="0"/>
              <a:t>αποφόρτωσης</a:t>
            </a:r>
            <a:r>
              <a:rPr lang="el-GR" b="1" dirty="0" smtClean="0"/>
              <a:t> του σχολείου </a:t>
            </a:r>
            <a:r>
              <a:rPr lang="el-GR" dirty="0" smtClean="0"/>
              <a:t>από πολλές απαιτήσεις και επιμονή στα «ουσιαστικά» – σεβασμός στις ανάγκες και ιδιαιτερότητες σχολείων και εκπαιδευτικών - </a:t>
            </a:r>
            <a:r>
              <a:rPr lang="el-GR" b="1" dirty="0"/>
              <a:t>– διευκόλυνση επικοινωνίας και </a:t>
            </a:r>
            <a:r>
              <a:rPr lang="el-GR" b="1" dirty="0" err="1"/>
              <a:t>αναστοχασμού</a:t>
            </a:r>
            <a:endParaRPr lang="el-GR" dirty="0" smtClean="0"/>
          </a:p>
          <a:p>
            <a:r>
              <a:rPr lang="el-GR" dirty="0"/>
              <a:t>Αναμένεται η </a:t>
            </a:r>
            <a:r>
              <a:rPr lang="el-GR" dirty="0" smtClean="0"/>
              <a:t>περαιτέρω προώθηση </a:t>
            </a:r>
            <a:r>
              <a:rPr lang="el-GR" dirty="0"/>
              <a:t>και διευκόλυνση </a:t>
            </a:r>
            <a:r>
              <a:rPr lang="el-GR" b="1" dirty="0"/>
              <a:t>καναλιών επικοινωνίας </a:t>
            </a:r>
            <a:r>
              <a:rPr lang="el-GR" dirty="0"/>
              <a:t>μεταξύ των εκπαιδευτικών (κοινοτήτων μάθησης, ηλεκτρονικά και μη) </a:t>
            </a:r>
          </a:p>
          <a:p>
            <a:r>
              <a:rPr lang="el-GR" dirty="0"/>
              <a:t>Επιβάλλεται η </a:t>
            </a:r>
            <a:r>
              <a:rPr lang="el-GR" b="1" dirty="0"/>
              <a:t>συνεχής διαμορφωτική παρακολούθηση των διαδικασιών </a:t>
            </a:r>
            <a:r>
              <a:rPr lang="el-GR" dirty="0"/>
              <a:t>και η διαχρονική διερεύνηση των αναγκών, ώστε να επισημαίνονται οι </a:t>
            </a:r>
            <a:r>
              <a:rPr lang="el-GR" dirty="0" smtClean="0"/>
              <a:t>τρέχουσες </a:t>
            </a:r>
            <a:r>
              <a:rPr lang="el-GR" dirty="0"/>
              <a:t>ανάγκες επιμόρφωσης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1143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45919"/>
            <a:ext cx="10972800" cy="4258491"/>
          </a:xfrm>
        </p:spPr>
        <p:txBody>
          <a:bodyPr/>
          <a:lstStyle/>
          <a:p>
            <a:r>
              <a:rPr lang="el-GR" b="1" dirty="0" smtClean="0"/>
              <a:t>Σας ευχαριστώ πολύ!</a:t>
            </a:r>
            <a:br>
              <a:rPr lang="el-GR" b="1" dirty="0" smtClean="0"/>
            </a:br>
            <a:r>
              <a:rPr lang="el-GR" b="1" dirty="0"/>
              <a:t/>
            </a:r>
            <a:br>
              <a:rPr lang="el-GR" b="1" dirty="0"/>
            </a:br>
            <a:r>
              <a:rPr lang="el-GR" b="1" dirty="0" smtClean="0"/>
              <a:t>Περισσότερα στοιχεία: </a:t>
            </a:r>
            <a:br>
              <a:rPr lang="el-GR" b="1" dirty="0" smtClean="0"/>
            </a:br>
            <a:r>
              <a:rPr lang="en-US" b="1" dirty="0" smtClean="0"/>
              <a:t>www.pi.ac.cy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dirty="0"/>
              <a:t/>
            </a:r>
            <a:br>
              <a:rPr lang="el-G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666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7536"/>
            <a:ext cx="10972800" cy="963168"/>
          </a:xfrm>
        </p:spPr>
        <p:txBody>
          <a:bodyPr/>
          <a:lstStyle/>
          <a:p>
            <a:r>
              <a:rPr lang="el-GR" b="1" dirty="0" smtClean="0"/>
              <a:t>Άξονες παρουσίασης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7097"/>
            <a:ext cx="10972800" cy="4859068"/>
          </a:xfrm>
        </p:spPr>
        <p:txBody>
          <a:bodyPr/>
          <a:lstStyle/>
          <a:p>
            <a:r>
              <a:rPr lang="el-GR" dirty="0" smtClean="0"/>
              <a:t>Νέα δεδομένα και συνθήκες επιμόρφωσης, λόγω της κατάστασης </a:t>
            </a:r>
            <a:r>
              <a:rPr lang="en-US" dirty="0" err="1" smtClean="0"/>
              <a:t>Covid</a:t>
            </a:r>
            <a:r>
              <a:rPr lang="en-US" dirty="0" smtClean="0"/>
              <a:t> – 19</a:t>
            </a:r>
          </a:p>
          <a:p>
            <a:r>
              <a:rPr lang="el-GR" dirty="0" smtClean="0"/>
              <a:t>Εμφάσεις επιμόρφωσης - Ενιαίο Σχέδιο βελτίωσης του σχολείου</a:t>
            </a:r>
          </a:p>
          <a:p>
            <a:r>
              <a:rPr lang="el-GR" dirty="0" smtClean="0"/>
              <a:t>Συνεργασία σχολείου και Παιδαγωγικού Ινστιτούτου: Επαγγελματική Μάθηση εκπαιδευτικών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737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Τι αναδείχθηκε μέσα από την κρίση (έρευνα);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6737"/>
            <a:ext cx="10972800" cy="4809428"/>
          </a:xfrm>
        </p:spPr>
        <p:txBody>
          <a:bodyPr/>
          <a:lstStyle/>
          <a:p>
            <a:r>
              <a:rPr lang="el-GR" dirty="0" smtClean="0"/>
              <a:t>Συνεργασία μεταξύ εκπαιδευτικών</a:t>
            </a:r>
          </a:p>
          <a:p>
            <a:r>
              <a:rPr lang="el-GR" dirty="0" smtClean="0"/>
              <a:t>Αυτονομία στη σχολική μονάδα – σχέδιο δράσης, αξιοποίηση πυρήνων </a:t>
            </a:r>
          </a:p>
          <a:p>
            <a:r>
              <a:rPr lang="el-GR" dirty="0" smtClean="0"/>
              <a:t>Ανάγκες: υλικοτεχνική υποδομή και </a:t>
            </a:r>
            <a:r>
              <a:rPr lang="el-GR" b="1" dirty="0" smtClean="0">
                <a:solidFill>
                  <a:srgbClr val="FF0000"/>
                </a:solidFill>
              </a:rPr>
              <a:t>επιμόρφωση</a:t>
            </a:r>
          </a:p>
          <a:p>
            <a:r>
              <a:rPr lang="el-GR" b="1" dirty="0" smtClean="0"/>
              <a:t>…</a:t>
            </a:r>
          </a:p>
          <a:p>
            <a:r>
              <a:rPr lang="el-GR" b="1" dirty="0" smtClean="0"/>
              <a:t>Το Π.Ι. προωθεί ευρύ πρόγραμμα </a:t>
            </a:r>
            <a:r>
              <a:rPr lang="el-GR" b="1" dirty="0" smtClean="0"/>
              <a:t>επιμόρφωσης </a:t>
            </a:r>
            <a:r>
              <a:rPr lang="el-GR" b="1" dirty="0" smtClean="0"/>
              <a:t>των εκπαιδευτικών στην παιδαγωγική αξιοποίηση των Νέων </a:t>
            </a:r>
            <a:r>
              <a:rPr lang="el-GR" b="1" dirty="0" smtClean="0"/>
              <a:t>Τεχνολογιών, στο πλαίσιο ευρύτερου σχεδιασμού του ΥΠΠΑΝ</a:t>
            </a:r>
            <a:endParaRPr lang="el-GR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32370"/>
          </a:xfrm>
        </p:spPr>
        <p:txBody>
          <a:bodyPr/>
          <a:lstStyle/>
          <a:p>
            <a:r>
              <a:rPr lang="el-GR" b="1" dirty="0" smtClean="0"/>
              <a:t>Νέες συνθήκες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7008"/>
            <a:ext cx="10972800" cy="4919157"/>
          </a:xfrm>
        </p:spPr>
        <p:txBody>
          <a:bodyPr/>
          <a:lstStyle/>
          <a:p>
            <a:r>
              <a:rPr lang="el-GR" sz="3000" dirty="0" smtClean="0"/>
              <a:t>Όλα τα προγράμματα του Π.Ι. θα πραγματοποιηθούν (βλ. εγκυκλίους)</a:t>
            </a:r>
          </a:p>
          <a:p>
            <a:r>
              <a:rPr lang="el-GR" sz="3000" dirty="0"/>
              <a:t>Εξ αποστάσεως επιμόρφωση – μεικτή μάθηση (</a:t>
            </a:r>
            <a:r>
              <a:rPr lang="en-US" sz="3000" dirty="0"/>
              <a:t>Blended Learning)</a:t>
            </a:r>
            <a:endParaRPr lang="el-GR" sz="3000" dirty="0"/>
          </a:p>
          <a:p>
            <a:r>
              <a:rPr lang="el-GR" sz="3000" dirty="0" smtClean="0"/>
              <a:t>Μικρότερος αριθμός συμμετεχόντων στις διά ζώσης συναντήσεις – τήρηση πρωτοκόλλων</a:t>
            </a:r>
          </a:p>
          <a:p>
            <a:r>
              <a:rPr lang="el-GR" sz="3000" dirty="0" smtClean="0"/>
              <a:t>Αξιοποίηση των Νέων Τεχνολογιών</a:t>
            </a:r>
            <a:r>
              <a:rPr lang="en-US" sz="3000" dirty="0" smtClean="0"/>
              <a:t> </a:t>
            </a:r>
            <a:r>
              <a:rPr lang="el-GR" sz="3000" dirty="0" smtClean="0"/>
              <a:t>για παιδαγωγικούς σκοπούς (</a:t>
            </a:r>
            <a:r>
              <a:rPr lang="el-GR" sz="3000" dirty="0" smtClean="0"/>
              <a:t>ε</a:t>
            </a:r>
            <a:r>
              <a:rPr lang="el-GR" sz="3000" dirty="0"/>
              <a:t>ν</a:t>
            </a:r>
            <a:r>
              <a:rPr lang="el-GR" sz="3000" dirty="0" smtClean="0"/>
              <a:t>σωμάτωση ΤΠΕ στη </a:t>
            </a:r>
            <a:r>
              <a:rPr lang="el-GR" sz="3000" dirty="0" err="1" smtClean="0"/>
              <a:t>διδ</a:t>
            </a:r>
            <a:r>
              <a:rPr lang="el-GR" sz="3000" dirty="0" smtClean="0"/>
              <a:t>/</a:t>
            </a:r>
            <a:r>
              <a:rPr lang="el-GR" sz="3000" dirty="0" err="1" smtClean="0"/>
              <a:t>λία</a:t>
            </a:r>
            <a:r>
              <a:rPr lang="el-GR" sz="3000" dirty="0" smtClean="0"/>
              <a:t> – μάθηση, καλλιέργεια δεξιοτήτων, ενίσχυση ευάλωτων ομάδων μαθητών, κ.ά.)</a:t>
            </a:r>
          </a:p>
        </p:txBody>
      </p:sp>
    </p:spTree>
    <p:extLst>
      <p:ext uri="{BB962C8B-B14F-4D97-AF65-F5344CB8AC3E}">
        <p14:creationId xmlns:p14="http://schemas.microsoft.com/office/powerpoint/2010/main" val="48599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78913"/>
          </a:xfrm>
        </p:spPr>
        <p:txBody>
          <a:bodyPr/>
          <a:lstStyle/>
          <a:p>
            <a:r>
              <a:rPr lang="el-GR" sz="3600" b="1" dirty="0" smtClean="0"/>
              <a:t>Εμφάσεις της επιμόρφωσης  2020 - 2021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53551"/>
            <a:ext cx="10972800" cy="4972614"/>
          </a:xfrm>
        </p:spPr>
        <p:txBody>
          <a:bodyPr/>
          <a:lstStyle/>
          <a:p>
            <a:r>
              <a:rPr lang="el-GR" dirty="0" smtClean="0"/>
              <a:t>Αξιοποίηση Νέων </a:t>
            </a:r>
            <a:r>
              <a:rPr lang="el-GR" dirty="0" smtClean="0"/>
              <a:t>Τεχνολογιών </a:t>
            </a:r>
            <a:r>
              <a:rPr lang="el-GR" dirty="0" smtClean="0"/>
              <a:t>για τη διδασκαλία και τη μάθηση – εξ αποστάσεως εκπαίδευση</a:t>
            </a:r>
          </a:p>
          <a:p>
            <a:r>
              <a:rPr lang="el-GR" dirty="0" smtClean="0"/>
              <a:t>Αξιολόγηση του μαθητή (έμφαση στις εναλλακτικές μορφές)</a:t>
            </a:r>
          </a:p>
          <a:p>
            <a:r>
              <a:rPr lang="el-GR" dirty="0"/>
              <a:t>Διαφοροποίηση της διδασκαλίας στην </a:t>
            </a:r>
            <a:r>
              <a:rPr lang="el-GR" dirty="0" smtClean="0"/>
              <a:t>τάξη</a:t>
            </a:r>
            <a:endParaRPr lang="en-US" dirty="0" smtClean="0"/>
          </a:p>
          <a:p>
            <a:r>
              <a:rPr lang="el-GR" dirty="0" smtClean="0"/>
              <a:t>Πρόληψη της βίας και της παραβατικότητας στο σχολείο (νέα δομή)</a:t>
            </a:r>
            <a:endParaRPr lang="el-GR" dirty="0"/>
          </a:p>
          <a:p>
            <a:r>
              <a:rPr lang="el-GR" dirty="0" smtClean="0"/>
              <a:t>Ειδική Εκπαίδευση </a:t>
            </a:r>
          </a:p>
          <a:p>
            <a:r>
              <a:rPr lang="el-GR" dirty="0" smtClean="0"/>
              <a:t>Μεταναστευτική Βιογραφία (αλλαγές και βελτιώσεις</a:t>
            </a:r>
            <a:r>
              <a:rPr lang="el-GR" dirty="0" smtClean="0"/>
              <a:t>)</a:t>
            </a:r>
          </a:p>
          <a:p>
            <a:r>
              <a:rPr lang="el-GR" dirty="0" smtClean="0"/>
              <a:t>…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58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09483573"/>
              </p:ext>
            </p:extLst>
          </p:nvPr>
        </p:nvGraphicFramePr>
        <p:xfrm>
          <a:off x="304800" y="0"/>
          <a:ext cx="11094720" cy="5967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Αποτέλεσμα εικόνας για targ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173"/>
            <a:ext cx="2486533" cy="248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82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11862816" cy="1143000"/>
          </a:xfrm>
        </p:spPr>
        <p:txBody>
          <a:bodyPr/>
          <a:lstStyle/>
          <a:p>
            <a:r>
              <a:rPr lang="el-GR" sz="3600" b="1" dirty="0" smtClean="0"/>
              <a:t>Σχέδιο βελτίωσης του κάθε σχολείου – κουλτούρα μάθησης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6737"/>
            <a:ext cx="11436096" cy="4645152"/>
          </a:xfrm>
        </p:spPr>
        <p:txBody>
          <a:bodyPr/>
          <a:lstStyle/>
          <a:p>
            <a:pPr marL="0" indent="0">
              <a:buNone/>
            </a:pPr>
            <a:r>
              <a:rPr lang="el-GR" sz="2800" b="1" dirty="0">
                <a:solidFill>
                  <a:srgbClr val="B40C90"/>
                </a:solidFill>
              </a:rPr>
              <a:t>Στόχος: η επικέντρωση στα ΣΗΜΑΝΤΙΚΑ και ο προγραμματισμός δράσεων βελτίωσης ΑΠΟ και ΓΙΑ το σχολείο </a:t>
            </a:r>
          </a:p>
          <a:p>
            <a:pPr marL="0" indent="0">
              <a:buNone/>
            </a:pPr>
            <a:endParaRPr lang="el-GR" sz="2800" dirty="0" smtClean="0"/>
          </a:p>
          <a:p>
            <a:r>
              <a:rPr lang="el-GR" sz="2800" dirty="0" smtClean="0"/>
              <a:t>Μοναδικό και ξεχωριστό</a:t>
            </a:r>
          </a:p>
          <a:p>
            <a:r>
              <a:rPr lang="el-GR" sz="2800" dirty="0" smtClean="0"/>
              <a:t>Συλλογικό και ομαδικό</a:t>
            </a:r>
          </a:p>
          <a:p>
            <a:r>
              <a:rPr lang="el-GR" sz="2800" dirty="0" smtClean="0"/>
              <a:t>Συνεχής παρακολούθηση</a:t>
            </a:r>
          </a:p>
          <a:p>
            <a:r>
              <a:rPr lang="el-GR" sz="2800" dirty="0" smtClean="0"/>
              <a:t>Μετρήσιμα αποτελέσματα</a:t>
            </a:r>
          </a:p>
          <a:p>
            <a:r>
              <a:rPr lang="el-GR" sz="2800" dirty="0" smtClean="0"/>
              <a:t>Εμπλοκή όλων (μαθητών, εκπαιδευτικών, γονέων, ΥΠΠ, κ.ά.)</a:t>
            </a:r>
          </a:p>
          <a:p>
            <a:r>
              <a:rPr lang="el-GR" sz="2800" dirty="0" smtClean="0"/>
              <a:t>Πρόνοια για επιμόρφωση (</a:t>
            </a:r>
            <a:r>
              <a:rPr lang="el-GR" sz="2800" u="sng" dirty="0" smtClean="0">
                <a:solidFill>
                  <a:srgbClr val="FF0000"/>
                </a:solidFill>
              </a:rPr>
              <a:t>επαγγελματική μάθηση</a:t>
            </a:r>
            <a:r>
              <a:rPr lang="el-GR" sz="2800" dirty="0" smtClean="0"/>
              <a:t>) στην ίδια θεματική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2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2" y="82550"/>
            <a:ext cx="11070336" cy="3371152"/>
          </a:xfrm>
        </p:spPr>
        <p:txBody>
          <a:bodyPr/>
          <a:lstStyle/>
          <a:p>
            <a:r>
              <a:rPr lang="el-GR" sz="4000" b="1" dirty="0" smtClean="0"/>
              <a:t>Η συνεργασία μεταξύ των εκπαιδευτικών είναι η οδός για την αλλαγή και τη βελτίωση</a:t>
            </a:r>
            <a:br>
              <a:rPr lang="el-GR" sz="40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(Hargreaves &amp; O’Connor, 2017)</a:t>
            </a:r>
            <a:endParaRPr lang="en-US" sz="2400" dirty="0"/>
          </a:p>
        </p:txBody>
      </p:sp>
      <p:sp>
        <p:nvSpPr>
          <p:cNvPr id="3" name="AutoShape 2" descr="Αποτέλεσμα εικόνας για cooperation cartoon"/>
          <p:cNvSpPr>
            <a:spLocks noChangeAspect="1" noChangeArrowheads="1"/>
          </p:cNvSpPr>
          <p:nvPr/>
        </p:nvSpPr>
        <p:spPr bwMode="auto">
          <a:xfrm>
            <a:off x="155575" y="-1851025"/>
            <a:ext cx="37242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Αποτέλεσμα εικόνας για cooperation cartoon"/>
          <p:cNvSpPr>
            <a:spLocks noChangeAspect="1" noChangeArrowheads="1"/>
          </p:cNvSpPr>
          <p:nvPr/>
        </p:nvSpPr>
        <p:spPr bwMode="auto">
          <a:xfrm>
            <a:off x="307975" y="-1698625"/>
            <a:ext cx="37242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Σχετική 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31" y="3453702"/>
            <a:ext cx="2472309" cy="247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72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7536"/>
            <a:ext cx="10972800" cy="682752"/>
          </a:xfrm>
        </p:spPr>
        <p:txBody>
          <a:bodyPr/>
          <a:lstStyle/>
          <a:p>
            <a:r>
              <a:rPr lang="en-US" b="1" dirty="0" smtClean="0"/>
              <a:t>To</a:t>
            </a:r>
            <a:r>
              <a:rPr lang="el-GR" b="1" dirty="0" smtClean="0"/>
              <a:t> «ζητούμενο»</a:t>
            </a:r>
            <a:r>
              <a:rPr lang="en-US" b="1" dirty="0" smtClean="0"/>
              <a:t>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94944"/>
            <a:ext cx="10972800" cy="5431221"/>
          </a:xfrm>
        </p:spPr>
        <p:txBody>
          <a:bodyPr/>
          <a:lstStyle/>
          <a:p>
            <a:r>
              <a:rPr lang="el-GR" sz="2800" dirty="0" smtClean="0"/>
              <a:t>Δώστε στους εκπαιδευτικούς ξεκάθαρο και βαθύ νόημα σε ό,τι κάνουν (</a:t>
            </a:r>
            <a:r>
              <a:rPr lang="en-US" sz="2800" dirty="0" smtClean="0"/>
              <a:t>Alma Harris, 2017)</a:t>
            </a:r>
            <a:endParaRPr lang="el-GR" sz="2800" dirty="0" smtClean="0"/>
          </a:p>
          <a:p>
            <a:r>
              <a:rPr lang="el-GR" sz="2800" dirty="0"/>
              <a:t>Οι εκπαιδευτικοί μαθαίνουν καλύτερα εντός του σχολείου </a:t>
            </a:r>
            <a:r>
              <a:rPr lang="el-GR" sz="2800" dirty="0" smtClean="0"/>
              <a:t>τους</a:t>
            </a:r>
          </a:p>
          <a:p>
            <a:r>
              <a:rPr lang="el-GR" sz="2800" dirty="0"/>
              <a:t>Ευκαιρίες ανάπτυξης ΜΕΣΑ στο σχολείο και την τάξη, στη βάση πραγματικών αναγκών</a:t>
            </a:r>
          </a:p>
          <a:p>
            <a:r>
              <a:rPr lang="el-GR" sz="2800" dirty="0" smtClean="0"/>
              <a:t>Μάθηση μεταξύ εκπαιδευτικών (</a:t>
            </a:r>
            <a:r>
              <a:rPr lang="en-US" sz="2800" dirty="0" smtClean="0"/>
              <a:t>peer learning)</a:t>
            </a:r>
            <a:r>
              <a:rPr lang="el-GR" sz="2800" dirty="0" smtClean="0"/>
              <a:t>: εστιασμένη και με νόημα συζήτηση - κοινότητα μάθησης</a:t>
            </a:r>
          </a:p>
          <a:p>
            <a:r>
              <a:rPr lang="el-GR" sz="2800" dirty="0" smtClean="0"/>
              <a:t>Επικέντρωση στα σημαντικά και ουσιαστικά, σε αυτά που θα φέρουν βελτίωση</a:t>
            </a:r>
          </a:p>
          <a:p>
            <a:r>
              <a:rPr lang="el-GR" sz="2800" dirty="0" smtClean="0"/>
              <a:t>Καινοτομία και αλλαγή</a:t>
            </a:r>
          </a:p>
          <a:p>
            <a:r>
              <a:rPr lang="el-GR" sz="2800" dirty="0" smtClean="0"/>
              <a:t>Αξιοποίηση όλων των ευκαιριών που υπάρχουν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p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pi" id="{8E954412-1225-46F6-B249-D1EF0FD05556}" vid="{01DAD404-808E-4B76-8FAD-B58AA6301E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3160</TotalTime>
  <Words>837</Words>
  <Application>Microsoft Office PowerPoint</Application>
  <PresentationFormat>Widescreen</PresentationFormat>
  <Paragraphs>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Theme1pi</vt:lpstr>
      <vt:lpstr>PowerPoint Presentation</vt:lpstr>
      <vt:lpstr>Άξονες παρουσίασης</vt:lpstr>
      <vt:lpstr>Τι αναδείχθηκε μέσα από την κρίση (έρευνα);</vt:lpstr>
      <vt:lpstr>Νέες συνθήκες</vt:lpstr>
      <vt:lpstr>Εμφάσεις της επιμόρφωσης  2020 - 2021</vt:lpstr>
      <vt:lpstr>PowerPoint Presentation</vt:lpstr>
      <vt:lpstr>Σχέδιο βελτίωσης του κάθε σχολείου – κουλτούρα μάθησης</vt:lpstr>
      <vt:lpstr>Η συνεργασία μεταξύ των εκπαιδευτικών είναι η οδός για την αλλαγή και τη βελτίωση  (Hargreaves &amp; O’Connor, 2017)</vt:lpstr>
      <vt:lpstr>To «ζητούμενο»: </vt:lpstr>
      <vt:lpstr>Επαγγελματική Μάθηση: το κλειδί για την επιτυχία</vt:lpstr>
      <vt:lpstr>Μορφές Επαγγελματικής Μάθησης</vt:lpstr>
      <vt:lpstr>Ευκαιρίες που προσφέρονται στο σχολείο  για επιμόρφωση:</vt:lpstr>
      <vt:lpstr>Συμμετοχή σε ειδικό πρόγραμμα ΥΕΜ</vt:lpstr>
      <vt:lpstr>Αποτελέσματα αξιολογήσεων (ΕΕ και ΠΙ)</vt:lpstr>
      <vt:lpstr>PowerPoint Presentation</vt:lpstr>
      <vt:lpstr>Ηλεκτρονική πλατφόρμα ΔΑΦΝΗ</vt:lpstr>
      <vt:lpstr>Προκλήσεις</vt:lpstr>
      <vt:lpstr>Σας ευχαριστώ πολύ!  Περισσότερα στοιχεία:  www.pi.ac.cy 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Μετατρέποντας το σχολείο σε κοινότητα μάθησης: δυνατότητες και προκλήσεις</dc:title>
  <dc:creator>Athena Michaelidou</dc:creator>
  <cp:lastModifiedBy>Athena Michaelidou</cp:lastModifiedBy>
  <cp:revision>187</cp:revision>
  <cp:lastPrinted>2020-08-27T09:31:23Z</cp:lastPrinted>
  <dcterms:created xsi:type="dcterms:W3CDTF">2018-03-05T10:12:28Z</dcterms:created>
  <dcterms:modified xsi:type="dcterms:W3CDTF">2020-08-27T09:31:24Z</dcterms:modified>
</cp:coreProperties>
</file>