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56" r:id="rId4"/>
    <p:sldId id="257" r:id="rId5"/>
    <p:sldId id="258" r:id="rId6"/>
    <p:sldId id="259" r:id="rId7"/>
    <p:sldId id="260" r:id="rId8"/>
    <p:sldId id="261" r:id="rId9"/>
    <p:sldId id="263" r:id="rId10"/>
    <p:sldId id="262" r:id="rId11"/>
    <p:sldId id="264" r:id="rId12"/>
    <p:sldId id="265" r:id="rId13"/>
    <p:sldId id="267" r:id="rId14"/>
    <p:sldId id="268" r:id="rId15"/>
    <p:sldId id="266" r:id="rId16"/>
    <p:sldId id="269" r:id="rId17"/>
    <p:sldId id="271" r:id="rId18"/>
    <p:sldId id="270" r:id="rId19"/>
    <p:sldId id="272" r:id="rId20"/>
    <p:sldId id="273" r:id="rId21"/>
    <p:sldId id="274" r:id="rId22"/>
    <p:sldId id="277" r:id="rId23"/>
    <p:sldId id="278"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7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0D105-F822-4A68-8C30-3B285FA47D64}"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EB0C3-7A7F-45DF-B61A-09073D1B5EB9}" type="slidenum">
              <a:rPr lang="en-US" smtClean="0"/>
              <a:t>‹#›</a:t>
            </a:fld>
            <a:endParaRPr lang="en-US"/>
          </a:p>
        </p:txBody>
      </p:sp>
    </p:spTree>
    <p:extLst>
      <p:ext uri="{BB962C8B-B14F-4D97-AF65-F5344CB8AC3E}">
        <p14:creationId xmlns:p14="http://schemas.microsoft.com/office/powerpoint/2010/main" val="366581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D105-F822-4A68-8C30-3B285FA47D64}"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EB0C3-7A7F-45DF-B61A-09073D1B5EB9}" type="slidenum">
              <a:rPr lang="en-US" smtClean="0"/>
              <a:t>‹#›</a:t>
            </a:fld>
            <a:endParaRPr lang="en-US"/>
          </a:p>
        </p:txBody>
      </p:sp>
    </p:spTree>
    <p:extLst>
      <p:ext uri="{BB962C8B-B14F-4D97-AF65-F5344CB8AC3E}">
        <p14:creationId xmlns:p14="http://schemas.microsoft.com/office/powerpoint/2010/main" val="395275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D105-F822-4A68-8C30-3B285FA47D64}"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EB0C3-7A7F-45DF-B61A-09073D1B5EB9}" type="slidenum">
              <a:rPr lang="en-US" smtClean="0"/>
              <a:t>‹#›</a:t>
            </a:fld>
            <a:endParaRPr lang="en-US"/>
          </a:p>
        </p:txBody>
      </p:sp>
    </p:spTree>
    <p:extLst>
      <p:ext uri="{BB962C8B-B14F-4D97-AF65-F5344CB8AC3E}">
        <p14:creationId xmlns:p14="http://schemas.microsoft.com/office/powerpoint/2010/main" val="404014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D105-F822-4A68-8C30-3B285FA47D64}"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EB0C3-7A7F-45DF-B61A-09073D1B5EB9}" type="slidenum">
              <a:rPr lang="en-US" smtClean="0"/>
              <a:t>‹#›</a:t>
            </a:fld>
            <a:endParaRPr lang="en-US"/>
          </a:p>
        </p:txBody>
      </p:sp>
    </p:spTree>
    <p:extLst>
      <p:ext uri="{BB962C8B-B14F-4D97-AF65-F5344CB8AC3E}">
        <p14:creationId xmlns:p14="http://schemas.microsoft.com/office/powerpoint/2010/main" val="30848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0D105-F822-4A68-8C30-3B285FA47D64}"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EB0C3-7A7F-45DF-B61A-09073D1B5EB9}" type="slidenum">
              <a:rPr lang="en-US" smtClean="0"/>
              <a:t>‹#›</a:t>
            </a:fld>
            <a:endParaRPr lang="en-US"/>
          </a:p>
        </p:txBody>
      </p:sp>
    </p:spTree>
    <p:extLst>
      <p:ext uri="{BB962C8B-B14F-4D97-AF65-F5344CB8AC3E}">
        <p14:creationId xmlns:p14="http://schemas.microsoft.com/office/powerpoint/2010/main" val="156147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0D105-F822-4A68-8C30-3B285FA47D64}" type="datetimeFigureOut">
              <a:rPr lang="en-US" smtClean="0"/>
              <a:t>19-Mar-20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EB0C3-7A7F-45DF-B61A-09073D1B5EB9}" type="slidenum">
              <a:rPr lang="en-US" smtClean="0"/>
              <a:t>‹#›</a:t>
            </a:fld>
            <a:endParaRPr lang="en-US"/>
          </a:p>
        </p:txBody>
      </p:sp>
    </p:spTree>
    <p:extLst>
      <p:ext uri="{BB962C8B-B14F-4D97-AF65-F5344CB8AC3E}">
        <p14:creationId xmlns:p14="http://schemas.microsoft.com/office/powerpoint/2010/main" val="338594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0D105-F822-4A68-8C30-3B285FA47D64}" type="datetimeFigureOut">
              <a:rPr lang="en-US" smtClean="0"/>
              <a:t>19-Mar-20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EB0C3-7A7F-45DF-B61A-09073D1B5EB9}" type="slidenum">
              <a:rPr lang="en-US" smtClean="0"/>
              <a:t>‹#›</a:t>
            </a:fld>
            <a:endParaRPr lang="en-US"/>
          </a:p>
        </p:txBody>
      </p:sp>
    </p:spTree>
    <p:extLst>
      <p:ext uri="{BB962C8B-B14F-4D97-AF65-F5344CB8AC3E}">
        <p14:creationId xmlns:p14="http://schemas.microsoft.com/office/powerpoint/2010/main" val="386758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0D105-F822-4A68-8C30-3B285FA47D64}" type="datetimeFigureOut">
              <a:rPr lang="en-US" smtClean="0"/>
              <a:t>19-Mar-20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EB0C3-7A7F-45DF-B61A-09073D1B5EB9}" type="slidenum">
              <a:rPr lang="en-US" smtClean="0"/>
              <a:t>‹#›</a:t>
            </a:fld>
            <a:endParaRPr lang="en-US"/>
          </a:p>
        </p:txBody>
      </p:sp>
    </p:spTree>
    <p:extLst>
      <p:ext uri="{BB962C8B-B14F-4D97-AF65-F5344CB8AC3E}">
        <p14:creationId xmlns:p14="http://schemas.microsoft.com/office/powerpoint/2010/main" val="351782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D105-F822-4A68-8C30-3B285FA47D64}" type="datetimeFigureOut">
              <a:rPr lang="en-US" smtClean="0"/>
              <a:t>19-Mar-20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EB0C3-7A7F-45DF-B61A-09073D1B5EB9}" type="slidenum">
              <a:rPr lang="en-US" smtClean="0"/>
              <a:t>‹#›</a:t>
            </a:fld>
            <a:endParaRPr lang="en-US"/>
          </a:p>
        </p:txBody>
      </p:sp>
    </p:spTree>
    <p:extLst>
      <p:ext uri="{BB962C8B-B14F-4D97-AF65-F5344CB8AC3E}">
        <p14:creationId xmlns:p14="http://schemas.microsoft.com/office/powerpoint/2010/main" val="241641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D105-F822-4A68-8C30-3B285FA47D64}" type="datetimeFigureOut">
              <a:rPr lang="en-US" smtClean="0"/>
              <a:t>19-Mar-20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EB0C3-7A7F-45DF-B61A-09073D1B5EB9}" type="slidenum">
              <a:rPr lang="en-US" smtClean="0"/>
              <a:t>‹#›</a:t>
            </a:fld>
            <a:endParaRPr lang="en-US"/>
          </a:p>
        </p:txBody>
      </p:sp>
    </p:spTree>
    <p:extLst>
      <p:ext uri="{BB962C8B-B14F-4D97-AF65-F5344CB8AC3E}">
        <p14:creationId xmlns:p14="http://schemas.microsoft.com/office/powerpoint/2010/main" val="344572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D105-F822-4A68-8C30-3B285FA47D64}" type="datetimeFigureOut">
              <a:rPr lang="en-US" smtClean="0"/>
              <a:t>19-Mar-20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EB0C3-7A7F-45DF-B61A-09073D1B5EB9}" type="slidenum">
              <a:rPr lang="en-US" smtClean="0"/>
              <a:t>‹#›</a:t>
            </a:fld>
            <a:endParaRPr lang="en-US"/>
          </a:p>
        </p:txBody>
      </p:sp>
    </p:spTree>
    <p:extLst>
      <p:ext uri="{BB962C8B-B14F-4D97-AF65-F5344CB8AC3E}">
        <p14:creationId xmlns:p14="http://schemas.microsoft.com/office/powerpoint/2010/main" val="428296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D105-F822-4A68-8C30-3B285FA47D64}" type="datetimeFigureOut">
              <a:rPr lang="en-US" smtClean="0"/>
              <a:t>19-Mar-20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EB0C3-7A7F-45DF-B61A-09073D1B5EB9}" type="slidenum">
              <a:rPr lang="en-US" smtClean="0"/>
              <a:t>‹#›</a:t>
            </a:fld>
            <a:endParaRPr lang="en-US"/>
          </a:p>
        </p:txBody>
      </p:sp>
    </p:spTree>
    <p:extLst>
      <p:ext uri="{BB962C8B-B14F-4D97-AF65-F5344CB8AC3E}">
        <p14:creationId xmlns:p14="http://schemas.microsoft.com/office/powerpoint/2010/main" val="244902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050723" y="762000"/>
            <a:ext cx="5062797" cy="5562600"/>
          </a:xfrm>
          <a:prstGeom prst="rect">
            <a:avLst/>
          </a:prstGeom>
        </p:spPr>
      </p:pic>
      <p:sp>
        <p:nvSpPr>
          <p:cNvPr id="2" name="Title 1"/>
          <p:cNvSpPr>
            <a:spLocks noGrp="1"/>
          </p:cNvSpPr>
          <p:nvPr>
            <p:ph type="title"/>
          </p:nvPr>
        </p:nvSpPr>
        <p:spPr>
          <a:xfrm>
            <a:off x="0" y="0"/>
            <a:ext cx="5105400" cy="6858000"/>
          </a:xfrm>
        </p:spPr>
        <p:style>
          <a:lnRef idx="3">
            <a:schemeClr val="lt1"/>
          </a:lnRef>
          <a:fillRef idx="1">
            <a:schemeClr val="accent6"/>
          </a:fillRef>
          <a:effectRef idx="1">
            <a:schemeClr val="accent6"/>
          </a:effectRef>
          <a:fontRef idx="minor">
            <a:schemeClr val="lt1"/>
          </a:fontRef>
        </p:style>
        <p:txBody>
          <a:bodyPr>
            <a:normAutofit/>
          </a:bodyPr>
          <a:lstStyle/>
          <a:p>
            <a:pPr>
              <a:tabLst>
                <a:tab pos="1536700" algn="l"/>
              </a:tabLst>
            </a:pPr>
            <a:r>
              <a:rPr lang="el-GR" dirty="0" smtClean="0"/>
              <a:t>Ειδικότητα: </a:t>
            </a:r>
            <a:r>
              <a:rPr lang="el-GR" sz="3200" dirty="0" smtClean="0"/>
              <a:t>Σχεδιασμός και Κατασκευή Ενδυμάτων</a:t>
            </a:r>
            <a:r>
              <a:rPr lang="el-GR" dirty="0" smtClean="0"/>
              <a:t/>
            </a:r>
            <a:br>
              <a:rPr lang="el-GR" dirty="0" smtClean="0"/>
            </a:br>
            <a:r>
              <a:rPr lang="el-GR" dirty="0" smtClean="0"/>
              <a:t>Μάθημα: </a:t>
            </a:r>
            <a:r>
              <a:rPr lang="el-GR" sz="2800" dirty="0" smtClean="0"/>
              <a:t>Σχέδιο Μόδας Α</a:t>
            </a:r>
            <a:r>
              <a:rPr lang="el-GR" dirty="0" smtClean="0"/>
              <a:t/>
            </a:r>
            <a:br>
              <a:rPr lang="el-GR" dirty="0" smtClean="0"/>
            </a:br>
            <a:r>
              <a:rPr lang="el-GR" dirty="0" smtClean="0"/>
              <a:t>Ενότητα 6.9</a:t>
            </a:r>
            <a:br>
              <a:rPr lang="el-GR" dirty="0" smtClean="0"/>
            </a:br>
            <a:r>
              <a:rPr lang="el-GR" sz="3200" dirty="0" smtClean="0"/>
              <a:t>Ο σχεδιασμός του παντελονιού</a:t>
            </a:r>
            <a:br>
              <a:rPr lang="el-GR" sz="3200" dirty="0" smtClean="0"/>
            </a:br>
            <a:r>
              <a:rPr lang="el-GR" sz="3200" dirty="0"/>
              <a:t/>
            </a:r>
            <a:br>
              <a:rPr lang="el-GR" sz="3200" dirty="0"/>
            </a:br>
            <a:r>
              <a:rPr lang="el-GR" sz="3200" dirty="0" smtClean="0"/>
              <a:t/>
            </a:r>
            <a:br>
              <a:rPr lang="el-GR" sz="3200" dirty="0" smtClean="0"/>
            </a:br>
            <a:r>
              <a:rPr lang="el-GR" sz="3200" dirty="0"/>
              <a:t/>
            </a:r>
            <a:br>
              <a:rPr lang="el-GR" sz="3200" dirty="0"/>
            </a:br>
            <a:r>
              <a:rPr lang="el-GR" sz="3200" dirty="0" smtClean="0"/>
              <a:t>Εκπαιδεύτρια: </a:t>
            </a:r>
            <a:br>
              <a:rPr lang="el-GR" sz="3200" dirty="0" smtClean="0"/>
            </a:br>
            <a:r>
              <a:rPr lang="el-GR" sz="3200" dirty="0" smtClean="0"/>
              <a:t>Μαρία Νικολάου</a:t>
            </a:r>
            <a:r>
              <a:rPr lang="el-GR" dirty="0" smtClean="0"/>
              <a:t/>
            </a:r>
            <a:br>
              <a:rPr lang="el-GR" dirty="0" smtClean="0"/>
            </a:br>
            <a:endParaRPr lang="en-US" dirty="0"/>
          </a:p>
        </p:txBody>
      </p:sp>
    </p:spTree>
    <p:extLst>
      <p:ext uri="{BB962C8B-B14F-4D97-AF65-F5344CB8AC3E}">
        <p14:creationId xmlns:p14="http://schemas.microsoft.com/office/powerpoint/2010/main" val="204331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l-GR" dirty="0" smtClean="0"/>
              <a:t>Παντελόνι και η ιστορική εξέλιξη του</a:t>
            </a:r>
            <a:endParaRPr lang="en-US" dirty="0"/>
          </a:p>
        </p:txBody>
      </p:sp>
      <p:sp>
        <p:nvSpPr>
          <p:cNvPr id="3" name="Rectangle 2"/>
          <p:cNvSpPr/>
          <p:nvPr/>
        </p:nvSpPr>
        <p:spPr>
          <a:xfrm>
            <a:off x="304800" y="1752600"/>
            <a:ext cx="1600200" cy="3970318"/>
          </a:xfrm>
          <a:prstGeom prst="rect">
            <a:avLst/>
          </a:prstGeom>
        </p:spPr>
        <p:txBody>
          <a:bodyPr wrap="square">
            <a:spAutoFit/>
          </a:bodyPr>
          <a:lstStyle/>
          <a:p>
            <a:r>
              <a:rPr lang="el-GR" b="1" dirty="0"/>
              <a:t>Δεκαετία 1960</a:t>
            </a:r>
            <a:r>
              <a:rPr lang="el-GR" dirty="0" smtClean="0"/>
              <a:t/>
            </a:r>
            <a:br>
              <a:rPr lang="el-GR" dirty="0" smtClean="0"/>
            </a:br>
            <a:r>
              <a:rPr lang="el-GR" dirty="0"/>
              <a:t>Η δεκαετία του’60 αποτελεί μια περίοδο όπου συντελούνται μεγάλες κοινωνικές αλλαγές κι αυτό –όπως είναι φυσικό- αντικατοπτρίζεται και στην μόδα.</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752600"/>
            <a:ext cx="5238750" cy="4286250"/>
          </a:xfrm>
          <a:prstGeom prst="rect">
            <a:avLst/>
          </a:prstGeom>
        </p:spPr>
      </p:pic>
    </p:spTree>
    <p:extLst>
      <p:ext uri="{BB962C8B-B14F-4D97-AF65-F5344CB8AC3E}">
        <p14:creationId xmlns:p14="http://schemas.microsoft.com/office/powerpoint/2010/main" val="3587326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l-GR" dirty="0" smtClean="0"/>
              <a:t>Παντελόνι και η ιστορική εξέλιξη του</a:t>
            </a:r>
            <a:endParaRPr lang="en-US" dirty="0"/>
          </a:p>
        </p:txBody>
      </p:sp>
      <p:sp>
        <p:nvSpPr>
          <p:cNvPr id="3" name="Rectangle 2"/>
          <p:cNvSpPr/>
          <p:nvPr/>
        </p:nvSpPr>
        <p:spPr>
          <a:xfrm>
            <a:off x="457200" y="1295400"/>
            <a:ext cx="8001000" cy="535531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l-GR" b="0" i="0" dirty="0" smtClean="0">
                <a:solidFill>
                  <a:srgbClr val="666666"/>
                </a:solidFill>
                <a:effectLst/>
                <a:latin typeface="Open Sans"/>
              </a:rPr>
              <a:t>Τα πρώτα χρόνια της δεκαετίας, οι συντηρητικές τάσεις κυριαρχούν στη μόδα. Οι γυναίκες σπάνια φορούν παντελόνια και μόνο σε εξαιρετικά </a:t>
            </a:r>
            <a:r>
              <a:rPr lang="el-GR" b="0" i="0" dirty="0" err="1" smtClean="0">
                <a:solidFill>
                  <a:srgbClr val="666666"/>
                </a:solidFill>
                <a:effectLst/>
                <a:latin typeface="Open Sans"/>
              </a:rPr>
              <a:t>casual</a:t>
            </a:r>
            <a:r>
              <a:rPr lang="el-GR" b="0" i="0" dirty="0" smtClean="0">
                <a:solidFill>
                  <a:srgbClr val="666666"/>
                </a:solidFill>
                <a:effectLst/>
                <a:latin typeface="Open Sans"/>
              </a:rPr>
              <a:t> περιστάσεις. Τα παντελόνια δεν φοριούνται ποτέ από γυναίκες στο σχολείο ή στην δουλειά.</a:t>
            </a:r>
            <a:r>
              <a:rPr lang="el-GR" dirty="0" smtClean="0"/>
              <a:t/>
            </a:r>
            <a:br>
              <a:rPr lang="el-GR" dirty="0" smtClean="0"/>
            </a:br>
            <a:r>
              <a:rPr lang="el-GR" b="0" i="0" dirty="0" smtClean="0">
                <a:solidFill>
                  <a:srgbClr val="666666"/>
                </a:solidFill>
                <a:effectLst/>
                <a:latin typeface="Open Sans"/>
              </a:rPr>
              <a:t>–    Όταν οι γυναίκες τολμούν να φορέσουν παντελόνια, αυτά είναι σχεδόν πάντα παντελόνια </a:t>
            </a:r>
            <a:r>
              <a:rPr lang="el-GR" b="0" i="0" dirty="0" err="1" smtClean="0">
                <a:solidFill>
                  <a:srgbClr val="666666"/>
                </a:solidFill>
                <a:effectLst/>
                <a:latin typeface="Open Sans"/>
              </a:rPr>
              <a:t>Capri</a:t>
            </a:r>
            <a:r>
              <a:rPr lang="el-GR" b="0" i="0" dirty="0" smtClean="0">
                <a:solidFill>
                  <a:srgbClr val="666666"/>
                </a:solidFill>
                <a:effectLst/>
                <a:latin typeface="Open Sans"/>
              </a:rPr>
              <a:t>.</a:t>
            </a:r>
            <a:r>
              <a:rPr lang="el-GR" dirty="0" smtClean="0"/>
              <a:t/>
            </a:r>
            <a:br>
              <a:rPr lang="el-GR" dirty="0" smtClean="0"/>
            </a:br>
            <a:r>
              <a:rPr lang="el-GR" b="0" i="0" dirty="0" smtClean="0">
                <a:solidFill>
                  <a:srgbClr val="666666"/>
                </a:solidFill>
                <a:effectLst/>
                <a:latin typeface="Open Sans"/>
              </a:rPr>
              <a:t>–    Οι </a:t>
            </a:r>
            <a:r>
              <a:rPr lang="el-GR" b="0" i="0" dirty="0" err="1" smtClean="0">
                <a:solidFill>
                  <a:srgbClr val="666666"/>
                </a:solidFill>
                <a:effectLst/>
                <a:latin typeface="Open Sans"/>
              </a:rPr>
              <a:t>ζιπ</a:t>
            </a:r>
            <a:r>
              <a:rPr lang="el-GR" b="0" i="0" dirty="0" smtClean="0">
                <a:solidFill>
                  <a:srgbClr val="666666"/>
                </a:solidFill>
                <a:effectLst/>
                <a:latin typeface="Open Sans"/>
              </a:rPr>
              <a:t>-</a:t>
            </a:r>
            <a:r>
              <a:rPr lang="el-GR" b="0" i="0" dirty="0" err="1" smtClean="0">
                <a:solidFill>
                  <a:srgbClr val="666666"/>
                </a:solidFill>
                <a:effectLst/>
                <a:latin typeface="Open Sans"/>
              </a:rPr>
              <a:t>κιλότ</a:t>
            </a:r>
            <a:r>
              <a:rPr lang="el-GR" b="0" i="0" dirty="0" smtClean="0">
                <a:solidFill>
                  <a:srgbClr val="666666"/>
                </a:solidFill>
                <a:effectLst/>
                <a:latin typeface="Open Sans"/>
              </a:rPr>
              <a:t> αποτελούν σήμα κατατεθέν της δεκαετίας. Πρόκειται για παντελόνια που φτάνουν μέχρι τη μέση της γάμπας και έχουν τόσο φαρδιά μπατζάκια που μοιάζουν με φούστες.</a:t>
            </a:r>
            <a:r>
              <a:rPr lang="el-GR" dirty="0" smtClean="0"/>
              <a:t/>
            </a:r>
            <a:br>
              <a:rPr lang="el-GR" dirty="0" smtClean="0"/>
            </a:br>
            <a:r>
              <a:rPr lang="el-GR" b="0" i="0" dirty="0" smtClean="0">
                <a:solidFill>
                  <a:srgbClr val="666666"/>
                </a:solidFill>
                <a:effectLst/>
                <a:latin typeface="Open Sans"/>
              </a:rPr>
              <a:t>–    Το δεύτερο μισό της δεκαετίας η Αμερική συγκλονίζεται από τις διαμαρτυρίες για τον πόλεμο στο Βιετνάμ,  τον φλογερό </a:t>
            </a:r>
            <a:r>
              <a:rPr lang="el-GR" b="0" i="0" dirty="0" err="1" smtClean="0">
                <a:solidFill>
                  <a:srgbClr val="666666"/>
                </a:solidFill>
                <a:effectLst/>
                <a:latin typeface="Open Sans"/>
              </a:rPr>
              <a:t>Martin</a:t>
            </a:r>
            <a:r>
              <a:rPr lang="el-GR" b="0" i="0" dirty="0" smtClean="0">
                <a:solidFill>
                  <a:srgbClr val="666666"/>
                </a:solidFill>
                <a:effectLst/>
                <a:latin typeface="Open Sans"/>
              </a:rPr>
              <a:t> </a:t>
            </a:r>
            <a:r>
              <a:rPr lang="el-GR" b="0" i="0" dirty="0" err="1" smtClean="0">
                <a:solidFill>
                  <a:srgbClr val="666666"/>
                </a:solidFill>
                <a:effectLst/>
                <a:latin typeface="Open Sans"/>
              </a:rPr>
              <a:t>Luther</a:t>
            </a:r>
            <a:r>
              <a:rPr lang="el-GR" b="0" i="0" dirty="0" smtClean="0">
                <a:solidFill>
                  <a:srgbClr val="666666"/>
                </a:solidFill>
                <a:effectLst/>
                <a:latin typeface="Open Sans"/>
              </a:rPr>
              <a:t> </a:t>
            </a:r>
            <a:r>
              <a:rPr lang="el-GR" b="0" i="0" dirty="0" err="1" smtClean="0">
                <a:solidFill>
                  <a:srgbClr val="666666"/>
                </a:solidFill>
                <a:effectLst/>
                <a:latin typeface="Open Sans"/>
              </a:rPr>
              <a:t>King</a:t>
            </a:r>
            <a:r>
              <a:rPr lang="el-GR" b="0" i="0" dirty="0" smtClean="0">
                <a:solidFill>
                  <a:srgbClr val="666666"/>
                </a:solidFill>
                <a:effectLst/>
                <a:latin typeface="Open Sans"/>
              </a:rPr>
              <a:t> και την δολοφονία του </a:t>
            </a:r>
            <a:r>
              <a:rPr lang="el-GR" b="0" i="0" dirty="0" err="1" smtClean="0">
                <a:solidFill>
                  <a:srgbClr val="666666"/>
                </a:solidFill>
                <a:effectLst/>
                <a:latin typeface="Open Sans"/>
              </a:rPr>
              <a:t>Kennedy</a:t>
            </a:r>
            <a:r>
              <a:rPr lang="el-GR" b="0" i="0" dirty="0" smtClean="0">
                <a:solidFill>
                  <a:srgbClr val="666666"/>
                </a:solidFill>
                <a:effectLst/>
                <a:latin typeface="Open Sans"/>
              </a:rPr>
              <a:t>.  Η κοινωνία επαναστατεί, οι </a:t>
            </a:r>
            <a:r>
              <a:rPr lang="el-GR" b="0" i="0" dirty="0" err="1" smtClean="0">
                <a:solidFill>
                  <a:srgbClr val="666666"/>
                </a:solidFill>
                <a:effectLst/>
                <a:latin typeface="Open Sans"/>
              </a:rPr>
              <a:t>hippies</a:t>
            </a:r>
            <a:r>
              <a:rPr lang="el-GR" b="0" i="0" dirty="0" smtClean="0">
                <a:solidFill>
                  <a:srgbClr val="666666"/>
                </a:solidFill>
                <a:effectLst/>
                <a:latin typeface="Open Sans"/>
              </a:rPr>
              <a:t> μπαίνουν στο προσκήνιο και η μόδα ακολουθώντας τις κοινωνικές τάσεις, επαναστατεί κι αυτή.</a:t>
            </a:r>
            <a:r>
              <a:rPr lang="el-GR" dirty="0" smtClean="0"/>
              <a:t/>
            </a:r>
            <a:br>
              <a:rPr lang="el-GR" dirty="0" smtClean="0"/>
            </a:br>
            <a:r>
              <a:rPr lang="el-GR" b="0" i="0" dirty="0" smtClean="0">
                <a:solidFill>
                  <a:srgbClr val="666666"/>
                </a:solidFill>
                <a:effectLst/>
                <a:latin typeface="Open Sans"/>
              </a:rPr>
              <a:t>–    Τα παντελόνια καμπάνες γίνονται το σήμα κατατεθέν της δεκαετίας. Τα φορούν άνδρες και γυναίκες. Φτιαγμένα από τζιν ή έντονα εμπριμέ, φαρδαίνουν πολύ από το γόνατο και κάτω, παίρνοντας σχήμα καμπάνας.</a:t>
            </a:r>
            <a:r>
              <a:rPr lang="el-GR" dirty="0" smtClean="0"/>
              <a:t/>
            </a:r>
            <a:br>
              <a:rPr lang="el-GR" dirty="0" smtClean="0"/>
            </a:br>
            <a:r>
              <a:rPr lang="el-GR" b="0" i="0" dirty="0" smtClean="0">
                <a:solidFill>
                  <a:srgbClr val="666666"/>
                </a:solidFill>
                <a:effectLst/>
                <a:latin typeface="Open Sans"/>
              </a:rPr>
              <a:t>–    Την εμφάνισή τους κάνουν και τα καυτά σορτς που φορούν οι γυναίκες και είναι φτιαγμένα από υφάσματα σε έντονα χρώματα και εμπριμέ.</a:t>
            </a:r>
            <a:endParaRPr lang="en-US" dirty="0"/>
          </a:p>
        </p:txBody>
      </p:sp>
    </p:spTree>
    <p:extLst>
      <p:ext uri="{BB962C8B-B14F-4D97-AF65-F5344CB8AC3E}">
        <p14:creationId xmlns:p14="http://schemas.microsoft.com/office/powerpoint/2010/main" val="1715951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l-GR" dirty="0" smtClean="0"/>
              <a:t>Παντελόνι και η ιστορική εξέλιξη του</a:t>
            </a:r>
            <a:endParaRPr lang="en-US" dirty="0"/>
          </a:p>
        </p:txBody>
      </p:sp>
      <p:sp>
        <p:nvSpPr>
          <p:cNvPr id="3" name="Rectangle 2"/>
          <p:cNvSpPr/>
          <p:nvPr/>
        </p:nvSpPr>
        <p:spPr>
          <a:xfrm>
            <a:off x="838200" y="1143000"/>
            <a:ext cx="2667000" cy="5632311"/>
          </a:xfrm>
          <a:prstGeom prst="rect">
            <a:avLst/>
          </a:prstGeom>
        </p:spPr>
        <p:txBody>
          <a:bodyPr wrap="square">
            <a:spAutoFit/>
          </a:bodyPr>
          <a:lstStyle/>
          <a:p>
            <a:r>
              <a:rPr lang="el-GR" b="1" dirty="0"/>
              <a:t>Δεκαετία 1970</a:t>
            </a:r>
            <a:r>
              <a:rPr lang="el-GR" dirty="0" smtClean="0"/>
              <a:t/>
            </a:r>
            <a:br>
              <a:rPr lang="el-GR" dirty="0" smtClean="0"/>
            </a:br>
            <a:r>
              <a:rPr lang="el-GR" dirty="0"/>
              <a:t>Στις αρχές της δεκαετία του ’70 το κίνημα των </a:t>
            </a:r>
            <a:r>
              <a:rPr lang="el-GR" dirty="0" err="1"/>
              <a:t>hippies</a:t>
            </a:r>
            <a:r>
              <a:rPr lang="el-GR" dirty="0"/>
              <a:t> συνεχίζεται και ανατέλλει η εποχή της </a:t>
            </a:r>
            <a:r>
              <a:rPr lang="el-GR" dirty="0" err="1"/>
              <a:t>Disco</a:t>
            </a:r>
            <a:r>
              <a:rPr lang="el-GR" dirty="0"/>
              <a:t>. Αυτές οι δύο αμερικάνικες κοινωνικές τάσεις επηρεάζουν έντονα την μόδα, η μόδα εξάλλου πάντα ακολουθεί τις τάσεις της κοινωνίας και περισσότερο της μουσικής. Οι τάσεις στα ρούχα είναι εκκεντρικές, με φωτεινά χρώματα, μεγάλα λουλούδια και ψυχεδελικά σχέδια. Τα παντελόνια ακολουθούν τις τάσεις της εποχής κι αυτά</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816030"/>
            <a:ext cx="3914775" cy="4286250"/>
          </a:xfrm>
          <a:prstGeom prst="rect">
            <a:avLst/>
          </a:prstGeom>
        </p:spPr>
      </p:pic>
    </p:spTree>
    <p:extLst>
      <p:ext uri="{BB962C8B-B14F-4D97-AF65-F5344CB8AC3E}">
        <p14:creationId xmlns:p14="http://schemas.microsoft.com/office/powerpoint/2010/main" val="233655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l-GR" dirty="0" smtClean="0"/>
              <a:t>Παντελόνι και η ιστορική εξέλιξη του</a:t>
            </a:r>
            <a:endParaRPr lang="en-US" dirty="0"/>
          </a:p>
        </p:txBody>
      </p:sp>
      <p:sp>
        <p:nvSpPr>
          <p:cNvPr id="3" name="Rectangle 2"/>
          <p:cNvSpPr/>
          <p:nvPr/>
        </p:nvSpPr>
        <p:spPr>
          <a:xfrm>
            <a:off x="838200" y="1828800"/>
            <a:ext cx="7848600"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l-GR" dirty="0"/>
              <a:t> </a:t>
            </a:r>
            <a:r>
              <a:rPr lang="el-GR" sz="2400" dirty="0"/>
              <a:t>Τα παντελόνια καμπάνες σηματοδοτούν και αυτή την δεκαετία. Άνδρες και γυναίκες τα συνοδεύουν με παπούτσια πλατφόρμες.</a:t>
            </a:r>
            <a:r>
              <a:rPr lang="el-GR" sz="2400" dirty="0" smtClean="0"/>
              <a:t/>
            </a:r>
            <a:br>
              <a:rPr lang="el-GR" sz="2400" dirty="0" smtClean="0"/>
            </a:br>
            <a:r>
              <a:rPr lang="el-GR" sz="2400" dirty="0"/>
              <a:t>–    Τα τζιν αποτελούν το κατ’ εξοχήν πρωινό ντύσιμο ενώ τα πολυεστερικά υφάσματα αποτελούν την πρώτη ύλη για τα </a:t>
            </a:r>
            <a:r>
              <a:rPr lang="el-GR" sz="2400" dirty="0" err="1"/>
              <a:t>fancy</a:t>
            </a:r>
            <a:r>
              <a:rPr lang="el-GR" sz="2400" dirty="0"/>
              <a:t> ντυσίματα των βραδινών εμφανίσεων στις </a:t>
            </a:r>
            <a:r>
              <a:rPr lang="el-GR" sz="2400" dirty="0" err="1"/>
              <a:t>disco</a:t>
            </a:r>
            <a:r>
              <a:rPr lang="el-GR" sz="2400" dirty="0"/>
              <a:t>.</a:t>
            </a:r>
            <a:r>
              <a:rPr lang="el-GR" sz="2400" dirty="0" smtClean="0"/>
              <a:t/>
            </a:r>
            <a:br>
              <a:rPr lang="el-GR" sz="2400" dirty="0" smtClean="0"/>
            </a:br>
            <a:r>
              <a:rPr lang="el-GR" sz="2400" dirty="0"/>
              <a:t>–    Την εμφάνισή τους κάνουν στην ανδρική μόδα και τα </a:t>
            </a:r>
            <a:r>
              <a:rPr lang="el-GR" sz="2400" dirty="0" err="1"/>
              <a:t>casual</a:t>
            </a:r>
            <a:r>
              <a:rPr lang="el-GR" sz="2400" dirty="0"/>
              <a:t> κοστούμια. Σακάκια </a:t>
            </a:r>
            <a:r>
              <a:rPr lang="el-GR" sz="2400" dirty="0" err="1"/>
              <a:t>blazer</a:t>
            </a:r>
            <a:r>
              <a:rPr lang="el-GR" sz="2400" dirty="0"/>
              <a:t> με </a:t>
            </a:r>
            <a:r>
              <a:rPr lang="el-GR" sz="2400" dirty="0" err="1"/>
              <a:t>πολυεστρικά</a:t>
            </a:r>
            <a:r>
              <a:rPr lang="el-GR" sz="2400" dirty="0"/>
              <a:t> παντελόνια σε </a:t>
            </a:r>
            <a:r>
              <a:rPr lang="el-GR" sz="2400" dirty="0" err="1"/>
              <a:t>παλ</a:t>
            </a:r>
            <a:r>
              <a:rPr lang="el-GR" sz="2400" dirty="0"/>
              <a:t> χρώματα ή ακόμα και σε εμπριμέ που σε εμάς μοιάζουν σαν ταπετσαρίες επίπλων, γίνονται το αγαπημένο ντύσιμο πολλών νεαρών ανδρών καθώς συνδυάζουν το επίσημο με το σπορ.</a:t>
            </a:r>
            <a:endParaRPr lang="en-US" sz="2400" dirty="0"/>
          </a:p>
        </p:txBody>
      </p:sp>
    </p:spTree>
    <p:extLst>
      <p:ext uri="{BB962C8B-B14F-4D97-AF65-F5344CB8AC3E}">
        <p14:creationId xmlns:p14="http://schemas.microsoft.com/office/powerpoint/2010/main" val="31765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Παντελόνι και η ιστορική εξέλιξη του</a:t>
            </a:r>
            <a:endParaRPr lang="en-US" dirty="0"/>
          </a:p>
        </p:txBody>
      </p:sp>
      <p:sp>
        <p:nvSpPr>
          <p:cNvPr id="3" name="Rectangle 2"/>
          <p:cNvSpPr/>
          <p:nvPr/>
        </p:nvSpPr>
        <p:spPr>
          <a:xfrm>
            <a:off x="609600" y="1600200"/>
            <a:ext cx="2438400" cy="3693319"/>
          </a:xfrm>
          <a:prstGeom prst="rect">
            <a:avLst/>
          </a:prstGeom>
        </p:spPr>
        <p:txBody>
          <a:bodyPr wrap="square">
            <a:spAutoFit/>
          </a:bodyPr>
          <a:lstStyle/>
          <a:p>
            <a:r>
              <a:rPr lang="el-GR" b="1" dirty="0"/>
              <a:t>Οι δεκαετίες 1980 – 1990</a:t>
            </a:r>
            <a:r>
              <a:rPr lang="el-GR" dirty="0" smtClean="0"/>
              <a:t/>
            </a:r>
            <a:br>
              <a:rPr lang="el-GR" dirty="0" smtClean="0"/>
            </a:br>
            <a:r>
              <a:rPr lang="el-GR" dirty="0"/>
              <a:t>Οι τελευταίες δύο δεκαετίες του 20ου αιώνα σηματοδοτούν μεγάλες αλλαγές στο χώρο της μόδας. Το κίνημα των </a:t>
            </a:r>
            <a:r>
              <a:rPr lang="el-GR" dirty="0" err="1"/>
              <a:t>hippies</a:t>
            </a:r>
            <a:r>
              <a:rPr lang="el-GR" dirty="0"/>
              <a:t> παρακμάζει αλλά τα κοινωνικά γεγονότα εξακολουθούν να επηρεάζουν τα στιλ και τις τάσης της μόδας</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828800"/>
            <a:ext cx="5238750" cy="4286250"/>
          </a:xfrm>
          <a:prstGeom prst="rect">
            <a:avLst/>
          </a:prstGeom>
        </p:spPr>
      </p:pic>
    </p:spTree>
    <p:extLst>
      <p:ext uri="{BB962C8B-B14F-4D97-AF65-F5344CB8AC3E}">
        <p14:creationId xmlns:p14="http://schemas.microsoft.com/office/powerpoint/2010/main" val="66891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l-GR" dirty="0" smtClean="0"/>
              <a:t>Παντελόνι και η ιστορική εξέλιξη του</a:t>
            </a:r>
            <a:endParaRPr lang="en-US" dirty="0"/>
          </a:p>
        </p:txBody>
      </p:sp>
      <p:sp>
        <p:nvSpPr>
          <p:cNvPr id="4" name="Rectangle 3"/>
          <p:cNvSpPr/>
          <p:nvPr/>
        </p:nvSpPr>
        <p:spPr>
          <a:xfrm>
            <a:off x="228600" y="1219200"/>
            <a:ext cx="8686799" cy="535531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fontAlgn="base"/>
            <a:r>
              <a:rPr lang="el-GR" dirty="0"/>
              <a:t>Στη δεκαετία του ’80 οι φίρμες και οι σχεδιαστές μόδας ξεκινούν να γίνονται δημοφιλείς και οι προτάσεις τους να αποτελούν σημείο αναφοράς που καθορίζει σε μεγάλο βαθμό τις καταναλωτικές συνήθειες των γυναικών. Σχεδιαστές, όπως ο </a:t>
            </a:r>
            <a:r>
              <a:rPr lang="el-GR" dirty="0" err="1"/>
              <a:t>Ralph</a:t>
            </a:r>
            <a:r>
              <a:rPr lang="el-GR" dirty="0"/>
              <a:t> </a:t>
            </a:r>
            <a:r>
              <a:rPr lang="el-GR" dirty="0" err="1"/>
              <a:t>Lauren</a:t>
            </a:r>
            <a:r>
              <a:rPr lang="el-GR" dirty="0"/>
              <a:t> και ο </a:t>
            </a:r>
            <a:r>
              <a:rPr lang="el-GR" dirty="0" err="1"/>
              <a:t>Calvin</a:t>
            </a:r>
            <a:r>
              <a:rPr lang="el-GR" dirty="0"/>
              <a:t> </a:t>
            </a:r>
            <a:r>
              <a:rPr lang="el-GR" dirty="0" err="1"/>
              <a:t>Klein</a:t>
            </a:r>
            <a:r>
              <a:rPr lang="el-GR" dirty="0"/>
              <a:t>, κάνουν την εμφάνισή τους στο χώρο της μόδας, επηρεάζοντας σημαντικά το στιλ των καθημερινών εμφανίσεων των γυναικών αλλά και των ανδρών.</a:t>
            </a:r>
            <a:br>
              <a:rPr lang="el-GR" dirty="0"/>
            </a:br>
            <a:r>
              <a:rPr lang="el-GR" dirty="0"/>
              <a:t>–    Τα τζιν μπαίνουν στη χλωρίνη, ξεβάφουν και γίνονται γαλάζια. Πολύ συχνά έχουν σκισίματα ή κρόσσια. Οι γραμμές τους χαλαρώνουν, η μέση χαμηλώνει και φτάνει λίγο πάνω απ’ τους γοφούς.</a:t>
            </a:r>
            <a:br>
              <a:rPr lang="el-GR" dirty="0"/>
            </a:br>
            <a:r>
              <a:rPr lang="el-GR" dirty="0"/>
              <a:t>–    Την εμφάνισή τους κάνουν και τα κολάν, στενά, ελαστικά παντελόνια που ξεκινούν από τους χορευτές –συνοδευόμενα με γκέτες- και σύντομα γίνονται αναπόσπαστο κομμάτι της γκαρνταρόμπας κάθε γυναίκας.</a:t>
            </a:r>
            <a:br>
              <a:rPr lang="el-GR" dirty="0"/>
            </a:br>
            <a:r>
              <a:rPr lang="el-GR" dirty="0"/>
              <a:t>–    Τη δεκαετία του ’90, η </a:t>
            </a:r>
            <a:r>
              <a:rPr lang="el-GR" dirty="0" err="1"/>
              <a:t>hip</a:t>
            </a:r>
            <a:r>
              <a:rPr lang="el-GR" dirty="0"/>
              <a:t> </a:t>
            </a:r>
            <a:r>
              <a:rPr lang="el-GR" dirty="0" err="1"/>
              <a:t>hop</a:t>
            </a:r>
            <a:r>
              <a:rPr lang="el-GR" dirty="0"/>
              <a:t> κουλτούρα επηρεάζει σε μεγάλο βαθμό τη μόδα.</a:t>
            </a:r>
            <a:br>
              <a:rPr lang="el-GR" dirty="0"/>
            </a:br>
            <a:r>
              <a:rPr lang="el-GR" dirty="0"/>
              <a:t>–    Στην νεανική μόδα, μαζί με τα τζιν, έρχονται και τα στρατιωτικά χακί παντελόνια που λατρεύονται εξίσου από τα κορίτσια και τα αγόρια. Η μόδα στα τζιν θέλει το πάνω κουμπί να μένει ανοιγμένο και το εσώρουχο να ξεπροβάλει από το πάνω μέρος του παντελονιού.</a:t>
            </a:r>
            <a:br>
              <a:rPr lang="el-GR" dirty="0"/>
            </a:br>
            <a:r>
              <a:rPr lang="el-GR" dirty="0"/>
              <a:t>–    Τα κολάν παραμένουν στη μόδα και οι γυναίκες τα φορούν με φαρδιά και μακριά πουλόβερ και μπλούζες και ίσια αθλητικά παπούτσια. Αυτή η μόδα φτάνει στο απόγειό της στις αρχές της δεκαετίας του ’90 αλλά παρακμάζει αρκετά σύντομα.</a:t>
            </a:r>
          </a:p>
          <a:p>
            <a:pPr fontAlgn="base"/>
            <a:r>
              <a:rPr lang="el-GR" dirty="0"/>
              <a:t> </a:t>
            </a:r>
          </a:p>
        </p:txBody>
      </p:sp>
    </p:spTree>
    <p:extLst>
      <p:ext uri="{BB962C8B-B14F-4D97-AF65-F5344CB8AC3E}">
        <p14:creationId xmlns:p14="http://schemas.microsoft.com/office/powerpoint/2010/main" val="317654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l-GR" dirty="0" smtClean="0"/>
              <a:t>Παντελόνι και η ιστορική εξέλιξη του</a:t>
            </a:r>
            <a:endParaRPr lang="en-US" dirty="0"/>
          </a:p>
        </p:txBody>
      </p:sp>
      <p:sp>
        <p:nvSpPr>
          <p:cNvPr id="3" name="Rectangle 2"/>
          <p:cNvSpPr/>
          <p:nvPr/>
        </p:nvSpPr>
        <p:spPr>
          <a:xfrm>
            <a:off x="381000" y="1143000"/>
            <a:ext cx="1981200" cy="507831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l-GR" b="1" dirty="0"/>
              <a:t>Η δεκαετία 2000</a:t>
            </a:r>
            <a:r>
              <a:rPr lang="el-GR" dirty="0" smtClean="0"/>
              <a:t/>
            </a:r>
            <a:br>
              <a:rPr lang="el-GR" dirty="0" smtClean="0"/>
            </a:br>
            <a:r>
              <a:rPr lang="el-GR" dirty="0"/>
              <a:t>Η νέα χιλιετηρίδα βρίσκει τα παντελόνια να βρίσκονται στην κορυφή των στιλιστικών επιλογών κάθε γυναίκας. Πλήρως αποδεκτά εδώ και χρόνια, αποτελούν το κατ’ εξοχήν ντύσιμο για επαγγελματικές εμφανίσεις. Τα γυναικεία κοστούμια είναι πια κοινός τόπος</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676400"/>
            <a:ext cx="5238750" cy="4286250"/>
          </a:xfrm>
          <a:prstGeom prst="rect">
            <a:avLst/>
          </a:prstGeom>
        </p:spPr>
      </p:pic>
    </p:spTree>
    <p:extLst>
      <p:ext uri="{BB962C8B-B14F-4D97-AF65-F5344CB8AC3E}">
        <p14:creationId xmlns:p14="http://schemas.microsoft.com/office/powerpoint/2010/main" val="66891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l-GR" dirty="0" smtClean="0"/>
              <a:t>Παντελόνι και η ιστορική εξέλιξη του</a:t>
            </a:r>
            <a:endParaRPr lang="en-US" dirty="0"/>
          </a:p>
        </p:txBody>
      </p:sp>
      <p:sp>
        <p:nvSpPr>
          <p:cNvPr id="3" name="Rectangle 2"/>
          <p:cNvSpPr/>
          <p:nvPr/>
        </p:nvSpPr>
        <p:spPr>
          <a:xfrm>
            <a:off x="609600" y="1600200"/>
            <a:ext cx="7848600" cy="452431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l-GR" sz="2400" dirty="0"/>
              <a:t>Η σημαντικότερη αλλαγή που επιτελείται σ’ αυτή τη δεκαετία δεν έχει να κάνει τόσο με το στιλ των παντελονιών, που είναι πια ένας συνδυασμός όλων των τάσεων των προηγούμενων δεκαετιών. Αυτό που σηματοδοτεί την δεκαετία του 2000 είναι η ελευθερία στα υλικά. Το τζιν δεν αποτελεί πια μόνο </a:t>
            </a:r>
            <a:r>
              <a:rPr lang="el-GR" sz="2400" dirty="0" err="1"/>
              <a:t>casual</a:t>
            </a:r>
            <a:r>
              <a:rPr lang="el-GR" sz="2400" dirty="0"/>
              <a:t> ένδυμα αλλά φοριέται άνετα από γυναίκες και άνδρες και στις βραδινές τους εξόδους.  Το στιλ πια δεν δίνει το ύφασμα του παντελονιού αλλά τα παπούτσια και τα αξεσουάρ που το συνοδεύουν, δίνοντας στις γυναίκες την ελευθερία να πειραματιστούν με τα υλικά και να δημιουργούν μοναδικές εμφανίσεις συνδυάζοντας όλα τους τα παντελόνια όλες τις ώρες</a:t>
            </a:r>
            <a:endParaRPr lang="en-US" sz="2400" dirty="0"/>
          </a:p>
        </p:txBody>
      </p:sp>
    </p:spTree>
    <p:extLst>
      <p:ext uri="{BB962C8B-B14F-4D97-AF65-F5344CB8AC3E}">
        <p14:creationId xmlns:p14="http://schemas.microsoft.com/office/powerpoint/2010/main" val="363774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Διάφορα σχέδια παντελονιού</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371600"/>
            <a:ext cx="6705600" cy="5029200"/>
          </a:xfrm>
          <a:prstGeom prst="rect">
            <a:avLst/>
          </a:prstGeom>
        </p:spPr>
      </p:pic>
    </p:spTree>
    <p:extLst>
      <p:ext uri="{BB962C8B-B14F-4D97-AF65-F5344CB8AC3E}">
        <p14:creationId xmlns:p14="http://schemas.microsoft.com/office/powerpoint/2010/main" val="668911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Πώς σχεδιάζουμε ένα παντελόνι</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264734115"/>
              </p:ext>
            </p:extLst>
          </p:nvPr>
        </p:nvGraphicFramePr>
        <p:xfrm>
          <a:off x="1776413" y="3086100"/>
          <a:ext cx="5589587" cy="685800"/>
        </p:xfrm>
        <a:graphic>
          <a:graphicData uri="http://schemas.openxmlformats.org/presentationml/2006/ole">
            <mc:AlternateContent xmlns:mc="http://schemas.openxmlformats.org/markup-compatibility/2006">
              <mc:Choice xmlns:v="urn:schemas-microsoft-com:vml" Requires="v">
                <p:oleObj spid="_x0000_s3088" name="Packager Shell Object" showAsIcon="1" r:id="rId3" imgW="5589360" imgH="685800" progId="Package">
                  <p:embed/>
                </p:oleObj>
              </mc:Choice>
              <mc:Fallback>
                <p:oleObj name="Packager Shell Object" showAsIcon="1" r:id="rId3" imgW="5589360" imgH="685800" progId="Package">
                  <p:embed/>
                  <p:pic>
                    <p:nvPicPr>
                      <p:cNvPr id="0" name=""/>
                      <p:cNvPicPr/>
                      <p:nvPr/>
                    </p:nvPicPr>
                    <p:blipFill>
                      <a:blip r:embed="rId4"/>
                      <a:stretch>
                        <a:fillRect/>
                      </a:stretch>
                    </p:blipFill>
                    <p:spPr>
                      <a:xfrm>
                        <a:off x="1776413" y="3086100"/>
                        <a:ext cx="5589587" cy="685800"/>
                      </a:xfrm>
                      <a:prstGeom prst="rect">
                        <a:avLst/>
                      </a:prstGeom>
                    </p:spPr>
                  </p:pic>
                </p:oleObj>
              </mc:Fallback>
            </mc:AlternateContent>
          </a:graphicData>
        </a:graphic>
      </p:graphicFrame>
    </p:spTree>
    <p:extLst>
      <p:ext uri="{BB962C8B-B14F-4D97-AF65-F5344CB8AC3E}">
        <p14:creationId xmlns:p14="http://schemas.microsoft.com/office/powerpoint/2010/main" val="193662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Ενότητα 6.9</a:t>
            </a:r>
            <a:br>
              <a:rPr lang="el-GR" dirty="0" smtClean="0"/>
            </a:br>
            <a:r>
              <a:rPr lang="el-GR" dirty="0" smtClean="0"/>
              <a:t>Ο σχεδιασμός του παντελονιού</a:t>
            </a:r>
            <a:endParaRPr lang="en-US" dirty="0"/>
          </a:p>
        </p:txBody>
      </p:sp>
      <p:sp>
        <p:nvSpPr>
          <p:cNvPr id="3" name="Content Placeholder 2"/>
          <p:cNvSpPr>
            <a:spLocks noGrp="1"/>
          </p:cNvSpPr>
          <p:nvPr>
            <p:ph sz="half" idx="1"/>
          </p:nvPr>
        </p:nvSpPr>
        <p:spPr>
          <a:xfrm>
            <a:off x="152400" y="1447800"/>
            <a:ext cx="4343400" cy="4678363"/>
          </a:xfrm>
        </p:spPr>
        <p:txBody>
          <a:bodyPr/>
          <a:lstStyle/>
          <a:p>
            <a:pPr marL="0" indent="0">
              <a:buNone/>
            </a:pPr>
            <a:r>
              <a:rPr lang="el-GR" dirty="0" smtClean="0"/>
              <a:t>Σχέδιο Μόδας Α</a:t>
            </a:r>
            <a:endParaRPr lang="en-US" dirty="0"/>
          </a:p>
        </p:txBody>
      </p:sp>
      <p:sp>
        <p:nvSpPr>
          <p:cNvPr id="4" name="Content Placeholder 3"/>
          <p:cNvSpPr>
            <a:spLocks noGrp="1"/>
          </p:cNvSpPr>
          <p:nvPr>
            <p:ph sz="half" idx="2"/>
          </p:nvPr>
        </p:nvSpPr>
        <p:spPr>
          <a:xfrm>
            <a:off x="4648200" y="1600200"/>
            <a:ext cx="4038600" cy="5144427"/>
          </a:xfrm>
        </p:spPr>
        <p:style>
          <a:lnRef idx="1">
            <a:schemeClr val="accent6"/>
          </a:lnRef>
          <a:fillRef idx="2">
            <a:schemeClr val="accent6"/>
          </a:fillRef>
          <a:effectRef idx="1">
            <a:schemeClr val="accent6"/>
          </a:effectRef>
          <a:fontRef idx="minor">
            <a:schemeClr val="dk1"/>
          </a:fontRef>
        </p:style>
        <p:txBody>
          <a:bodyPr/>
          <a:lstStyle/>
          <a:p>
            <a:pPr marL="0" indent="0">
              <a:buNone/>
            </a:pPr>
            <a:r>
              <a:rPr lang="el-GR" dirty="0" smtClean="0"/>
              <a:t>Τμήμα ΕΕ 1</a:t>
            </a:r>
          </a:p>
          <a:p>
            <a:pPr marL="0" indent="0">
              <a:buNone/>
            </a:pPr>
            <a:r>
              <a:rPr lang="el-GR" sz="2000" dirty="0" smtClean="0"/>
              <a:t>Κλάδος εφαρμοσμένων τεχνών</a:t>
            </a:r>
          </a:p>
          <a:p>
            <a:pPr marL="0" indent="0">
              <a:buNone/>
            </a:pPr>
            <a:r>
              <a:rPr lang="el-GR" sz="2000" dirty="0" smtClean="0"/>
              <a:t>Ειδικότητα: Σχεδιαστές και Κατασκευή Ενδυμάτων</a:t>
            </a:r>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r>
              <a:rPr lang="el-GR" sz="2000" dirty="0" smtClean="0"/>
              <a:t>Εκπαιδεύτρια:  Μαρία Νικολάου</a:t>
            </a:r>
            <a:endParaRPr lang="el-GR" sz="2000"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52400" y="1853184"/>
            <a:ext cx="4354286" cy="2438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87" y="4291584"/>
            <a:ext cx="4339999" cy="2453043"/>
          </a:xfrm>
          <a:prstGeom prst="rect">
            <a:avLst/>
          </a:prstGeom>
        </p:spPr>
      </p:pic>
    </p:spTree>
    <p:extLst>
      <p:ext uri="{BB962C8B-B14F-4D97-AF65-F5344CB8AC3E}">
        <p14:creationId xmlns:p14="http://schemas.microsoft.com/office/powerpoint/2010/main" val="673896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487362"/>
          </a:xfrm>
        </p:spPr>
        <p:txBody>
          <a:bodyPr>
            <a:normAutofit fontScale="90000"/>
          </a:bodyPr>
          <a:lstStyle/>
          <a:p>
            <a:r>
              <a:rPr lang="el-GR" dirty="0" smtClean="0"/>
              <a:t>Καρτέλα παντελονιών</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6166184" cy="6248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762000"/>
            <a:ext cx="3200400" cy="4343400"/>
          </a:xfrm>
          <a:prstGeom prst="rect">
            <a:avLst/>
          </a:prstGeom>
        </p:spPr>
      </p:pic>
    </p:spTree>
    <p:extLst>
      <p:ext uri="{BB962C8B-B14F-4D97-AF65-F5344CB8AC3E}">
        <p14:creationId xmlns:p14="http://schemas.microsoft.com/office/powerpoint/2010/main" val="1399854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9" y="3429000"/>
            <a:ext cx="2550572" cy="36826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217" y="3657600"/>
            <a:ext cx="2273968" cy="3200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430" y="0"/>
            <a:ext cx="2611696" cy="261169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430" y="2971800"/>
            <a:ext cx="2964273" cy="345300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2819399"/>
            <a:ext cx="3200400" cy="360540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2" y="53461"/>
            <a:ext cx="2773498" cy="3604139"/>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0319" y="53461"/>
            <a:ext cx="3626077" cy="2581275"/>
          </a:xfrm>
          <a:prstGeom prst="rect">
            <a:avLst/>
          </a:prstGeom>
        </p:spPr>
      </p:pic>
    </p:spTree>
    <p:extLst>
      <p:ext uri="{BB962C8B-B14F-4D97-AF65-F5344CB8AC3E}">
        <p14:creationId xmlns:p14="http://schemas.microsoft.com/office/powerpoint/2010/main" val="2539171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3124200" cy="4467304"/>
          </a:xfrm>
        </p:spPr>
        <p:txBody>
          <a:bodyPr>
            <a:normAutofit/>
          </a:bodyPr>
          <a:lstStyle/>
          <a:p>
            <a:r>
              <a:rPr lang="el-GR" sz="3200" dirty="0" smtClean="0"/>
              <a:t>Βασικά πατρόν για τη κατασκευή παντελονιού</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4916"/>
            <a:ext cx="7602988" cy="6853084"/>
          </a:xfrm>
          <a:prstGeom prst="rect">
            <a:avLst/>
          </a:prstGeom>
        </p:spPr>
      </p:pic>
    </p:spTree>
    <p:extLst>
      <p:ext uri="{BB962C8B-B14F-4D97-AF65-F5344CB8AC3E}">
        <p14:creationId xmlns:p14="http://schemas.microsoft.com/office/powerpoint/2010/main" val="936345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198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b="1" dirty="0" smtClean="0">
                <a:solidFill>
                  <a:srgbClr val="FF0000"/>
                </a:solidFill>
              </a:rPr>
              <a:t>Σχεδιαστική άσκηση</a:t>
            </a:r>
            <a:r>
              <a:rPr lang="el-GR" dirty="0" smtClean="0"/>
              <a:t/>
            </a:r>
            <a:br>
              <a:rPr lang="el-GR" dirty="0" smtClean="0"/>
            </a:br>
            <a:r>
              <a:rPr lang="el-GR" dirty="0" smtClean="0"/>
              <a:t>Με βάση τις καρτέλες παντελονιών που σας έχουν δοθεί να σχεδιάσετε (3) τρία παντελόνια της δική σας αρεσκείας που το κάθε ένα να έχει  διαφορετικό ύφασμα  και </a:t>
            </a:r>
            <a:r>
              <a:rPr lang="el-GR" dirty="0" err="1" smtClean="0"/>
              <a:t>στύλ</a:t>
            </a:r>
            <a:r>
              <a:rPr lang="el-GR" dirty="0" smtClean="0"/>
              <a:t> για το φθινόπωρο 2021, για ηλικία 25-30 χρονών και να είναι βραδινό.</a:t>
            </a:r>
            <a:br>
              <a:rPr lang="el-GR" dirty="0" smtClean="0"/>
            </a:br>
            <a:r>
              <a:rPr lang="el-GR" dirty="0" smtClean="0"/>
              <a:t>Χρησιμοποιήστε τις δικές σας φιγούρες που είδη έχετε.</a:t>
            </a:r>
            <a:endParaRPr lang="en-US" dirty="0"/>
          </a:p>
        </p:txBody>
      </p:sp>
    </p:spTree>
    <p:extLst>
      <p:ext uri="{BB962C8B-B14F-4D97-AF65-F5344CB8AC3E}">
        <p14:creationId xmlns:p14="http://schemas.microsoft.com/office/powerpoint/2010/main" val="2359818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198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b="1" dirty="0" smtClean="0">
                <a:solidFill>
                  <a:srgbClr val="FF0000"/>
                </a:solidFill>
              </a:rPr>
              <a:t>Σχεδιαστική </a:t>
            </a:r>
            <a:r>
              <a:rPr lang="el-GR" b="1" dirty="0" smtClean="0">
                <a:solidFill>
                  <a:srgbClr val="FF0000"/>
                </a:solidFill>
              </a:rPr>
              <a:t>άσκηση όχι υποχρεωτική </a:t>
            </a:r>
            <a:r>
              <a:rPr lang="el-GR" sz="2700" b="1" dirty="0" smtClean="0">
                <a:solidFill>
                  <a:srgbClr val="FF0000"/>
                </a:solidFill>
              </a:rPr>
              <a:t>αλλά θα περιλαμβάνετε στο βαθμό του Β’ τετραμήνου</a:t>
            </a:r>
            <a:r>
              <a:rPr lang="el-GR" dirty="0" smtClean="0"/>
              <a:t/>
            </a:r>
            <a:br>
              <a:rPr lang="el-GR" dirty="0" smtClean="0"/>
            </a:br>
            <a:r>
              <a:rPr lang="el-GR" sz="3600" dirty="0" smtClean="0"/>
              <a:t>Με βάση τις καρτέλες παντελονιών που σας έχουν δοθεί να σχεδιάσετε </a:t>
            </a:r>
            <a:r>
              <a:rPr lang="el-GR" sz="3600" dirty="0" smtClean="0"/>
              <a:t>ένα</a:t>
            </a:r>
            <a:r>
              <a:rPr lang="el-GR" sz="3600" dirty="0" smtClean="0"/>
              <a:t> παντελόνι με το δικό σας στυλ, για </a:t>
            </a:r>
            <a:r>
              <a:rPr lang="el-GR" sz="3600" dirty="0" smtClean="0"/>
              <a:t>το φθινόπωρο </a:t>
            </a:r>
            <a:r>
              <a:rPr lang="el-GR" sz="3600" dirty="0" smtClean="0"/>
              <a:t>2021, </a:t>
            </a:r>
            <a:r>
              <a:rPr lang="el-GR" sz="3600" dirty="0" smtClean="0"/>
              <a:t>για </a:t>
            </a:r>
            <a:r>
              <a:rPr lang="el-GR" sz="3600" dirty="0" smtClean="0"/>
              <a:t>ηλικίες 15-25 </a:t>
            </a:r>
            <a:r>
              <a:rPr lang="el-GR" sz="3600" dirty="0" smtClean="0"/>
              <a:t>χρονών και να είναι </a:t>
            </a:r>
            <a:r>
              <a:rPr lang="el-GR" sz="3600" dirty="0" smtClean="0"/>
              <a:t>για καθημερινή χρήση με ύφασμα </a:t>
            </a:r>
            <a:r>
              <a:rPr lang="el-GR" sz="3600" dirty="0" err="1" smtClean="0"/>
              <a:t>τζήν</a:t>
            </a:r>
            <a:r>
              <a:rPr lang="el-GR" sz="3600" dirty="0" smtClean="0"/>
              <a:t>.</a:t>
            </a:r>
            <a:r>
              <a:rPr lang="el-GR" sz="3600" dirty="0" smtClean="0"/>
              <a:t/>
            </a:r>
            <a:br>
              <a:rPr lang="el-GR" sz="3600" dirty="0" smtClean="0"/>
            </a:br>
            <a:r>
              <a:rPr lang="el-GR" sz="3600" dirty="0" smtClean="0"/>
              <a:t>Χρησιμοποιήστε τις δικές σας φιγούρες που είδη έχετε.</a:t>
            </a:r>
            <a:endParaRPr lang="en-US" sz="3600" dirty="0"/>
          </a:p>
        </p:txBody>
      </p:sp>
    </p:spTree>
    <p:extLst>
      <p:ext uri="{BB962C8B-B14F-4D97-AF65-F5344CB8AC3E}">
        <p14:creationId xmlns:p14="http://schemas.microsoft.com/office/powerpoint/2010/main" val="192486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1470025"/>
          </a:xfrm>
          <a:solidFill>
            <a:srgbClr val="FF0000"/>
          </a:solidFill>
        </p:spPr>
        <p:txBody>
          <a:bodyPr>
            <a:normAutofit/>
          </a:bodyPr>
          <a:lstStyle/>
          <a:p>
            <a:r>
              <a:rPr lang="el-GR" sz="3600" dirty="0" smtClean="0"/>
              <a:t>Παντελόνι και η ιστορική εξέλιξη του</a:t>
            </a:r>
            <a:endParaRPr lang="en-US" sz="3600" dirty="0"/>
          </a:p>
        </p:txBody>
      </p:sp>
      <p:sp>
        <p:nvSpPr>
          <p:cNvPr id="3" name="Subtitle 2"/>
          <p:cNvSpPr>
            <a:spLocks noGrp="1"/>
          </p:cNvSpPr>
          <p:nvPr>
            <p:ph type="subTitle" idx="1"/>
          </p:nvPr>
        </p:nvSpPr>
        <p:spPr>
          <a:xfrm>
            <a:off x="838200" y="1600200"/>
            <a:ext cx="7772400" cy="5029200"/>
          </a:xfrm>
        </p:spPr>
        <p:txBody>
          <a:bodyPr>
            <a:normAutofit fontScale="92500" lnSpcReduction="20000"/>
          </a:bodyPr>
          <a:lstStyle/>
          <a:p>
            <a:r>
              <a:rPr lang="el-GR" dirty="0">
                <a:solidFill>
                  <a:srgbClr val="FF0000"/>
                </a:solidFill>
              </a:rPr>
              <a:t>Ποιος εφηύρε τα παντελόνια; Πως έφτασαν τα σαλβάρια του 18ου αιώνα να μετεξελιχθούν  στο απόλυτο </a:t>
            </a:r>
            <a:r>
              <a:rPr lang="el-GR" dirty="0" err="1">
                <a:solidFill>
                  <a:srgbClr val="FF0000"/>
                </a:solidFill>
              </a:rPr>
              <a:t>fashion</a:t>
            </a:r>
            <a:r>
              <a:rPr lang="el-GR" dirty="0">
                <a:solidFill>
                  <a:srgbClr val="FF0000"/>
                </a:solidFill>
              </a:rPr>
              <a:t> </a:t>
            </a:r>
            <a:r>
              <a:rPr lang="el-GR" dirty="0" err="1">
                <a:solidFill>
                  <a:srgbClr val="FF0000"/>
                </a:solidFill>
              </a:rPr>
              <a:t>item</a:t>
            </a:r>
            <a:r>
              <a:rPr lang="el-GR" dirty="0">
                <a:solidFill>
                  <a:srgbClr val="FF0000"/>
                </a:solidFill>
              </a:rPr>
              <a:t> του 21ου αιώνα; Η πορεία του παντελονιού από τα μέσα του 18ου αιώνα μέχρι τις μέρες μας, είναι πραγματικά μια πορεία παράλληλη με την ιστορία της ανθρωπότητας και μέσα από τα βήματα της εξέλιξης αυτής, θα δούμε να καθρεφτίζονται οι σημαντικότεροι σταθμοί που σηματοδότησαν μεγάλες κοινωνικές αλλαγές, αλλά και αλλαγές στην κοινή αισθητική και στο τι ορίζεται ως «μόδα», μέσα στο πέρασμα των χρόνων.</a:t>
            </a:r>
          </a:p>
          <a:p>
            <a:endParaRPr lang="en-US" dirty="0">
              <a:solidFill>
                <a:srgbClr val="FF0000"/>
              </a:solidFill>
            </a:endParaRPr>
          </a:p>
        </p:txBody>
      </p:sp>
    </p:spTree>
    <p:extLst>
      <p:ext uri="{BB962C8B-B14F-4D97-AF65-F5344CB8AC3E}">
        <p14:creationId xmlns:p14="http://schemas.microsoft.com/office/powerpoint/2010/main" val="303929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Παντελόνι και η ιστορική εξέλιξη του</a:t>
            </a:r>
            <a:endParaRPr lang="en-US" dirty="0"/>
          </a:p>
        </p:txBody>
      </p:sp>
      <p:sp>
        <p:nvSpPr>
          <p:cNvPr id="3" name="Content Placeholder 2"/>
          <p:cNvSpPr>
            <a:spLocks noGrp="1"/>
          </p:cNvSpPr>
          <p:nvPr>
            <p:ph idx="1"/>
          </p:nvPr>
        </p:nvSpPr>
        <p:spPr>
          <a:xfrm>
            <a:off x="457200" y="1166018"/>
            <a:ext cx="8229600" cy="4525963"/>
          </a:xfrm>
        </p:spPr>
        <p:txBody>
          <a:bodyPr/>
          <a:lstStyle/>
          <a:p>
            <a:r>
              <a:rPr lang="el-GR" b="1" dirty="0"/>
              <a:t>Τα πρώιμα χρόνια</a:t>
            </a:r>
            <a:r>
              <a:rPr lang="el-GR" dirty="0" smtClean="0"/>
              <a:t/>
            </a:r>
            <a:br>
              <a:rPr lang="el-GR" dirty="0" smtClean="0"/>
            </a:br>
            <a:r>
              <a:rPr lang="el-GR" dirty="0"/>
              <a:t>Τα πρώτα παντελόνια που φαίνεται να φορούν οι άνδρες είναι οι γνωστές, και από την ελληνική ιστορία, </a:t>
            </a:r>
            <a:r>
              <a:rPr lang="el-GR" dirty="0" err="1"/>
              <a:t>βράκες</a:t>
            </a:r>
            <a:r>
              <a:rPr lang="el-GR" dirty="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9" y="3266182"/>
            <a:ext cx="4371975" cy="3439418"/>
          </a:xfrm>
          <a:prstGeom prst="rect">
            <a:avLst/>
          </a:prstGeom>
        </p:spPr>
      </p:pic>
    </p:spTree>
    <p:extLst>
      <p:ext uri="{BB962C8B-B14F-4D97-AF65-F5344CB8AC3E}">
        <p14:creationId xmlns:p14="http://schemas.microsoft.com/office/powerpoint/2010/main" val="318882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l-GR" dirty="0" smtClean="0"/>
              <a:t>Παντελόνι και η ιστορική εξέλιξη του</a:t>
            </a:r>
            <a:endParaRPr lang="en-US" dirty="0"/>
          </a:p>
        </p:txBody>
      </p:sp>
      <p:sp>
        <p:nvSpPr>
          <p:cNvPr id="3" name="Rectangle 2"/>
          <p:cNvSpPr/>
          <p:nvPr/>
        </p:nvSpPr>
        <p:spPr>
          <a:xfrm>
            <a:off x="304800" y="1676400"/>
            <a:ext cx="3962400" cy="286232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l-GR" dirty="0"/>
              <a:t>Πρόκειται για παντελόνια που ξεκινούν από τους γοφούς και φτάνουν μέχρι την μέση της γάμπας, ενώ το υπόλοιπο πόδι καλύπτεται από κάλτσες ή γκέτες. Οι </a:t>
            </a:r>
            <a:r>
              <a:rPr lang="el-GR" dirty="0" err="1"/>
              <a:t>βράκες</a:t>
            </a:r>
            <a:r>
              <a:rPr lang="el-GR" dirty="0"/>
              <a:t> γίνονται δημοφιλείς γύρω στο 1760</a:t>
            </a:r>
            <a:r>
              <a:rPr lang="el-GR" dirty="0" smtClean="0"/>
              <a:t>.</a:t>
            </a:r>
          </a:p>
          <a:p>
            <a:r>
              <a:rPr lang="el-GR" dirty="0" smtClean="0"/>
              <a:t>Νωρίτερα –κατά τον 16ο αιώνα- φαρδιά παντελόνια φορούν οι καβαλάρηδες νομάδες της Ευρασίας και οι Πέρσες.</a:t>
            </a:r>
            <a:br>
              <a:rPr lang="el-GR" dirty="0" smtClean="0"/>
            </a:br>
            <a:endParaRPr lang="en-US" dirty="0"/>
          </a:p>
        </p:txBody>
      </p:sp>
      <p:sp>
        <p:nvSpPr>
          <p:cNvPr id="4" name="Rectangle 3"/>
          <p:cNvSpPr/>
          <p:nvPr/>
        </p:nvSpPr>
        <p:spPr>
          <a:xfrm>
            <a:off x="4419600" y="1219200"/>
            <a:ext cx="4572000" cy="5078313"/>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r>
              <a:rPr lang="el-GR" dirty="0" smtClean="0"/>
              <a:t>–</a:t>
            </a:r>
            <a:r>
              <a:rPr lang="el-GR" dirty="0"/>
              <a:t>    Στην αρχαία Κίνα, ονομάζονται </a:t>
            </a:r>
            <a:r>
              <a:rPr lang="el-GR" dirty="0" err="1"/>
              <a:t>Chinos</a:t>
            </a:r>
            <a:r>
              <a:rPr lang="el-GR" dirty="0"/>
              <a:t>, και τα φορούν μόνο οι στρατιώτες.</a:t>
            </a:r>
            <a:r>
              <a:rPr lang="el-GR" dirty="0" smtClean="0"/>
              <a:t/>
            </a:r>
            <a:br>
              <a:rPr lang="el-GR" dirty="0" smtClean="0"/>
            </a:br>
            <a:r>
              <a:rPr lang="el-GR" dirty="0"/>
              <a:t>–    Οι ναυτικοί φαίνεται να είναι οι κυρίως υπεύθυνοι για την εξάπλωση της μόδας του παντελονιού παγκοσμίως, καθώς φορώντας φαρδιά παντελόνια, ταξιδεύουν από χώρα σε χώρα εξαπλώνοντας την αγάπη για τα παντελόνια σαν πραγματική «επιδημία». Οι ναυτικοί επίσης είναι οι πρώτοι που θα φορέσουν τζιν.</a:t>
            </a:r>
            <a:r>
              <a:rPr lang="el-GR" dirty="0" smtClean="0"/>
              <a:t/>
            </a:r>
            <a:br>
              <a:rPr lang="el-GR" dirty="0" smtClean="0"/>
            </a:br>
            <a:r>
              <a:rPr lang="el-GR" dirty="0"/>
              <a:t>–    Την δεκαετία του 1860 τα παντελόνια αποτελούν πια το κατάλληλο ένδυμα για το κυνήγι και το γκολφ.</a:t>
            </a:r>
            <a:r>
              <a:rPr lang="el-GR" dirty="0" smtClean="0"/>
              <a:t/>
            </a:r>
            <a:br>
              <a:rPr lang="el-GR" dirty="0" smtClean="0"/>
            </a:br>
            <a:r>
              <a:rPr lang="el-GR" dirty="0"/>
              <a:t>–    Τα πρώτα γυναικεία παντελόνια, που έχουν πολύ φαρδιά μπατζάκια και είναι  καλυμμένα με φούστα, πρωτοεμφανίζονται στην Νέα Υόρκη το 1850. Τα φορούν συνήθως ποδηλάτισσες.</a:t>
            </a:r>
            <a:endParaRPr lang="en-US" dirty="0"/>
          </a:p>
        </p:txBody>
      </p:sp>
    </p:spTree>
    <p:extLst>
      <p:ext uri="{BB962C8B-B14F-4D97-AF65-F5344CB8AC3E}">
        <p14:creationId xmlns:p14="http://schemas.microsoft.com/office/powerpoint/2010/main" val="111938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l-GR" dirty="0" smtClean="0"/>
              <a:t>Παντελόνι και η ιστορική εξέλιξη του</a:t>
            </a:r>
            <a:endParaRPr lang="en-US" dirty="0"/>
          </a:p>
        </p:txBody>
      </p:sp>
      <p:pic>
        <p:nvPicPr>
          <p:cNvPr id="1026" name="Picture 2" descr="https://fourlas.gr/wp-content/uploads/2018/09/panteloni_190019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1676400"/>
            <a:ext cx="523875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76300" y="1676400"/>
            <a:ext cx="2819400" cy="4524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l-GR" b="1" dirty="0"/>
              <a:t/>
            </a:r>
            <a:br>
              <a:rPr lang="el-GR" b="1" dirty="0"/>
            </a:br>
            <a:r>
              <a:rPr lang="el-GR" b="1" dirty="0"/>
              <a:t>1900-1940</a:t>
            </a:r>
            <a:r>
              <a:rPr lang="el-GR" dirty="0" smtClean="0"/>
              <a:t/>
            </a:r>
            <a:br>
              <a:rPr lang="el-GR" dirty="0" smtClean="0"/>
            </a:br>
            <a:r>
              <a:rPr lang="el-GR" dirty="0"/>
              <a:t>Είναι πραγματικά εντυπωσιακό πως μέσα σε έναν μόνο αιώνα αλλάζει τόσο δραματικά η οπτική περί μόδας. Η λέξη «παντελόνι» ήταν απρεπής κατά τον 19ο αιώνα αλλά με τη είσοδο στον 20ο αιώνα, νέα στιλ παντελονιών εφευρίσκονται και τα παντελόνια γίνονται πια αποδεκτά σαν ένδυμα για γυναίκες.</a:t>
            </a:r>
            <a:endParaRPr lang="en-US" dirty="0"/>
          </a:p>
        </p:txBody>
      </p:sp>
    </p:spTree>
    <p:extLst>
      <p:ext uri="{BB962C8B-B14F-4D97-AF65-F5344CB8AC3E}">
        <p14:creationId xmlns:p14="http://schemas.microsoft.com/office/powerpoint/2010/main" val="175144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l-GR" dirty="0" smtClean="0"/>
              <a:t>Παντελόνι και η ιστορική εξέλιξη του</a:t>
            </a:r>
            <a:endParaRPr lang="en-US" dirty="0"/>
          </a:p>
        </p:txBody>
      </p:sp>
      <p:sp>
        <p:nvSpPr>
          <p:cNvPr id="3" name="Rectangle 2"/>
          <p:cNvSpPr/>
          <p:nvPr/>
        </p:nvSpPr>
        <p:spPr>
          <a:xfrm>
            <a:off x="381000" y="1828800"/>
            <a:ext cx="8382000"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l-GR" dirty="0"/>
              <a:t>–  </a:t>
            </a:r>
            <a:r>
              <a:rPr lang="el-GR" b="1" dirty="0">
                <a:solidFill>
                  <a:srgbClr val="FF0000"/>
                </a:solidFill>
              </a:rPr>
              <a:t>  Από τα τέλη του 19ου αιώνα μέχρι την δεκαετία του 1940 τα ανδρικά παντελόνια δεν έχουν νούμερα. Είναι όλα ένα μέγεθος και συγκρατούνται με τιράντες ή ζώνες. Όπως είναι φυσικό, είναι πάρα πολύ φαρδιά για τους περισσότερους.</a:t>
            </a:r>
            <a:r>
              <a:rPr lang="el-GR" dirty="0" smtClean="0"/>
              <a:t/>
            </a:r>
            <a:br>
              <a:rPr lang="el-GR" dirty="0" smtClean="0"/>
            </a:br>
            <a:r>
              <a:rPr lang="el-GR" dirty="0"/>
              <a:t>–    Στις αρχές του 20ου αιώνα, οι γυναίκες αρχίζουν να φορούν μεταποιημένα ανδρικά παντελόνια. Οι πρώτες γυναίκες αεροπόροι κάνουν την εμφάνισή τους και –φυσικά- φορούν παντελόνια. Το ίδιο και οι γυναίκες που εργάζονται σε ορυχεία. Βέβαια πάνω από τα παντελόνια φορούν και φούστα καθώς η κοινωνία δεν εγκρίνει ακόμα το παντελόνι σαν αξιοπρεπές γυναικείο ένδυμα.</a:t>
            </a:r>
            <a:r>
              <a:rPr lang="el-GR" dirty="0" smtClean="0"/>
              <a:t/>
            </a:r>
            <a:br>
              <a:rPr lang="el-GR" dirty="0" smtClean="0"/>
            </a:br>
            <a:r>
              <a:rPr lang="el-GR" dirty="0"/>
              <a:t>–   </a:t>
            </a:r>
            <a:r>
              <a:rPr lang="el-GR" b="1" dirty="0">
                <a:solidFill>
                  <a:srgbClr val="FF0000"/>
                </a:solidFill>
              </a:rPr>
              <a:t> Οι πρώτες φωτογραφίες διάσημων ηθοποιών όπως η </a:t>
            </a:r>
            <a:r>
              <a:rPr lang="el-GR" b="1" dirty="0" err="1">
                <a:solidFill>
                  <a:srgbClr val="FF0000"/>
                </a:solidFill>
              </a:rPr>
              <a:t>Marlene</a:t>
            </a:r>
            <a:r>
              <a:rPr lang="el-GR" b="1" dirty="0">
                <a:solidFill>
                  <a:srgbClr val="FF0000"/>
                </a:solidFill>
              </a:rPr>
              <a:t> </a:t>
            </a:r>
            <a:r>
              <a:rPr lang="el-GR" b="1" dirty="0" err="1">
                <a:solidFill>
                  <a:srgbClr val="FF0000"/>
                </a:solidFill>
              </a:rPr>
              <a:t>Diedrich</a:t>
            </a:r>
            <a:r>
              <a:rPr lang="el-GR" b="1" dirty="0">
                <a:solidFill>
                  <a:srgbClr val="FF0000"/>
                </a:solidFill>
              </a:rPr>
              <a:t> και η </a:t>
            </a:r>
            <a:r>
              <a:rPr lang="el-GR" b="1" dirty="0" err="1">
                <a:solidFill>
                  <a:srgbClr val="FF0000"/>
                </a:solidFill>
              </a:rPr>
              <a:t>Katharine</a:t>
            </a:r>
            <a:r>
              <a:rPr lang="el-GR" b="1" dirty="0">
                <a:solidFill>
                  <a:srgbClr val="FF0000"/>
                </a:solidFill>
              </a:rPr>
              <a:t> </a:t>
            </a:r>
            <a:r>
              <a:rPr lang="el-GR" b="1" dirty="0" err="1">
                <a:solidFill>
                  <a:srgbClr val="FF0000"/>
                </a:solidFill>
              </a:rPr>
              <a:t>Hepburn</a:t>
            </a:r>
            <a:r>
              <a:rPr lang="el-GR" b="1" dirty="0">
                <a:solidFill>
                  <a:srgbClr val="FF0000"/>
                </a:solidFill>
              </a:rPr>
              <a:t> με παντελόνια, επηρεάζουν καθοριστικά την Δυτική κοινωνία και κάνουν τα παντελόνια, ρούχο αποδεκτό για γυναίκες.</a:t>
            </a:r>
            <a:r>
              <a:rPr lang="el-GR" b="1" dirty="0" smtClean="0">
                <a:solidFill>
                  <a:srgbClr val="FF0000"/>
                </a:solidFill>
              </a:rPr>
              <a:t/>
            </a:r>
            <a:br>
              <a:rPr lang="el-GR" b="1" dirty="0" smtClean="0">
                <a:solidFill>
                  <a:srgbClr val="FF0000"/>
                </a:solidFill>
              </a:rPr>
            </a:br>
            <a:r>
              <a:rPr lang="el-GR" dirty="0"/>
              <a:t>–    Κατά τη διάρκεια του 2ου Παγκοσμίου Πολέμου, οι γυναίκες εργάζονται στα χωράφια και σε εργοστάσια, φορώντας παντελόνια.</a:t>
            </a:r>
            <a:r>
              <a:rPr lang="el-GR" dirty="0" smtClean="0"/>
              <a:t/>
            </a:r>
            <a:br>
              <a:rPr lang="el-GR" dirty="0" smtClean="0"/>
            </a:br>
            <a:r>
              <a:rPr lang="el-GR" dirty="0"/>
              <a:t>–   </a:t>
            </a:r>
            <a:r>
              <a:rPr lang="el-GR" b="1" dirty="0">
                <a:solidFill>
                  <a:srgbClr val="FF0000"/>
                </a:solidFill>
              </a:rPr>
              <a:t> Με το τέλος του πολέμου τα παντελόνια έχουν πια καθιερωθεί σαν ένδυμα αποδεκτό για εξωτερικές εργασίες ή για την ενασχόληση των γυναικών με διάφορα σπορ ή άλλες υπαίθριες δραστηριότητες.</a:t>
            </a:r>
            <a:endParaRPr lang="en-US" b="1" dirty="0">
              <a:solidFill>
                <a:srgbClr val="FF0000"/>
              </a:solidFill>
            </a:endParaRPr>
          </a:p>
        </p:txBody>
      </p:sp>
    </p:spTree>
    <p:extLst>
      <p:ext uri="{BB962C8B-B14F-4D97-AF65-F5344CB8AC3E}">
        <p14:creationId xmlns:p14="http://schemas.microsoft.com/office/powerpoint/2010/main" val="145360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3">
            <a:schemeClr val="lt1"/>
          </a:lnRef>
          <a:fillRef idx="1">
            <a:schemeClr val="dk1"/>
          </a:fillRef>
          <a:effectRef idx="1">
            <a:schemeClr val="dk1"/>
          </a:effectRef>
          <a:fontRef idx="minor">
            <a:schemeClr val="lt1"/>
          </a:fontRef>
        </p:style>
        <p:txBody>
          <a:bodyPr>
            <a:normAutofit fontScale="90000"/>
          </a:bodyPr>
          <a:lstStyle/>
          <a:p>
            <a:r>
              <a:rPr lang="el-GR" dirty="0" smtClean="0"/>
              <a:t>Παντελόνι και η ιστορική εξέλιξη του</a:t>
            </a:r>
            <a:endParaRPr lang="en-US" dirty="0"/>
          </a:p>
        </p:txBody>
      </p:sp>
      <p:sp>
        <p:nvSpPr>
          <p:cNvPr id="3" name="Rectangle 2"/>
          <p:cNvSpPr/>
          <p:nvPr/>
        </p:nvSpPr>
        <p:spPr>
          <a:xfrm>
            <a:off x="304800" y="1600200"/>
            <a:ext cx="2286000" cy="42473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l-GR" b="1" dirty="0"/>
              <a:t>Δεκαετία 1950</a:t>
            </a:r>
            <a:r>
              <a:rPr lang="el-GR" dirty="0" smtClean="0"/>
              <a:t/>
            </a:r>
            <a:br>
              <a:rPr lang="el-GR" dirty="0" smtClean="0"/>
            </a:br>
            <a:r>
              <a:rPr lang="el-GR" dirty="0"/>
              <a:t>Η δεκαετία του ’50 χαρακτηρίζεται από πολλές καινοτομίες στον χώρο του </a:t>
            </a:r>
            <a:r>
              <a:rPr lang="el-GR" dirty="0" err="1"/>
              <a:t>casual</a:t>
            </a:r>
            <a:r>
              <a:rPr lang="el-GR" dirty="0"/>
              <a:t> ντυσίματος και στον σχεδιασμό των γυναικείων ρούχων. Είναι η δεκαετία που τα παντελόνια καθιερώνονται σαν το </a:t>
            </a:r>
            <a:r>
              <a:rPr lang="el-GR" dirty="0" err="1"/>
              <a:t>casual</a:t>
            </a:r>
            <a:r>
              <a:rPr lang="el-GR" dirty="0"/>
              <a:t> ντύσιμο ανδρών και γυναικών ανεξαιρέτως</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161" y="1981200"/>
            <a:ext cx="5238750" cy="4286250"/>
          </a:xfrm>
          <a:prstGeom prst="rect">
            <a:avLst/>
          </a:prstGeom>
        </p:spPr>
      </p:pic>
    </p:spTree>
    <p:extLst>
      <p:ext uri="{BB962C8B-B14F-4D97-AF65-F5344CB8AC3E}">
        <p14:creationId xmlns:p14="http://schemas.microsoft.com/office/powerpoint/2010/main" val="3587326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l-GR" dirty="0" smtClean="0"/>
              <a:t>Παντελόνι και η ιστορική εξέλιξη του</a:t>
            </a:r>
            <a:endParaRPr lang="en-US" dirty="0"/>
          </a:p>
        </p:txBody>
      </p:sp>
      <p:sp>
        <p:nvSpPr>
          <p:cNvPr id="3" name="Rectangle 2"/>
          <p:cNvSpPr/>
          <p:nvPr/>
        </p:nvSpPr>
        <p:spPr>
          <a:xfrm>
            <a:off x="533400" y="1295400"/>
            <a:ext cx="5943600" cy="535531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r>
              <a:rPr lang="el-GR" dirty="0"/>
              <a:t> Το 1948 η σχεδιάστρια μόδας </a:t>
            </a:r>
            <a:r>
              <a:rPr lang="el-GR" dirty="0" err="1"/>
              <a:t>Sonja</a:t>
            </a:r>
            <a:r>
              <a:rPr lang="el-GR" dirty="0"/>
              <a:t> </a:t>
            </a:r>
            <a:r>
              <a:rPr lang="el-GR" dirty="0" err="1"/>
              <a:t>de</a:t>
            </a:r>
            <a:r>
              <a:rPr lang="el-GR" dirty="0"/>
              <a:t> </a:t>
            </a:r>
            <a:r>
              <a:rPr lang="el-GR" dirty="0" err="1"/>
              <a:t>Lennard</a:t>
            </a:r>
            <a:r>
              <a:rPr lang="el-GR" dirty="0"/>
              <a:t>, σχεδιάζει τα πρώτα παντελόνια κάπρι (</a:t>
            </a:r>
            <a:r>
              <a:rPr lang="el-GR" dirty="0" err="1"/>
              <a:t>Capris</a:t>
            </a:r>
            <a:r>
              <a:rPr lang="el-GR" dirty="0"/>
              <a:t>)</a:t>
            </a:r>
            <a:br>
              <a:rPr lang="el-GR" dirty="0"/>
            </a:br>
            <a:r>
              <a:rPr lang="el-GR" dirty="0"/>
              <a:t>–    Το 1955 ο </a:t>
            </a:r>
            <a:r>
              <a:rPr lang="el-GR" dirty="0" err="1"/>
              <a:t>James</a:t>
            </a:r>
            <a:r>
              <a:rPr lang="el-GR" dirty="0"/>
              <a:t> </a:t>
            </a:r>
            <a:r>
              <a:rPr lang="el-GR" dirty="0" err="1"/>
              <a:t>Dean</a:t>
            </a:r>
            <a:r>
              <a:rPr lang="el-GR" dirty="0"/>
              <a:t> παίζει τον «Επαναστάτη χωρίς αιτία» φορώντας τζιν. Από τότε τα τζιν παντελόνια γίνονται σύμβολο επανάστασης και όλοι οι έφηβοι της εποχής ακολουθούν την τάση </a:t>
            </a:r>
            <a:r>
              <a:rPr lang="el-GR" dirty="0" err="1"/>
              <a:t>denim</a:t>
            </a:r>
            <a:r>
              <a:rPr lang="el-GR" dirty="0"/>
              <a:t>. Είναι η εποχή που ο </a:t>
            </a:r>
            <a:r>
              <a:rPr lang="el-GR" dirty="0" err="1"/>
              <a:t>Levi</a:t>
            </a:r>
            <a:r>
              <a:rPr lang="el-GR" dirty="0"/>
              <a:t> </a:t>
            </a:r>
            <a:r>
              <a:rPr lang="el-GR" dirty="0" err="1"/>
              <a:t>Strauss</a:t>
            </a:r>
            <a:r>
              <a:rPr lang="el-GR" dirty="0"/>
              <a:t> ξεκινά να πουλά τα παντελόνια του σε ολόκληρη την Αμερική.</a:t>
            </a:r>
            <a:br>
              <a:rPr lang="el-GR" dirty="0"/>
            </a:br>
            <a:r>
              <a:rPr lang="el-GR" dirty="0"/>
              <a:t>–    Η μεταπολεμική ανάπτυξη δημιουργεί μια νέα αγορά, την νεανική μόδα. Οι πιτσιρικάδες της εποχής φορούν παντελόνια κάπρι, εφαρμοστά παντελόνια που κλείνουν με κόπιτσες και βερμούδες.</a:t>
            </a:r>
            <a:br>
              <a:rPr lang="el-GR" dirty="0"/>
            </a:br>
            <a:r>
              <a:rPr lang="el-GR" dirty="0"/>
              <a:t>–    Τα κοντά παντελόνια (</a:t>
            </a:r>
            <a:r>
              <a:rPr lang="el-GR" dirty="0" err="1"/>
              <a:t>shorts</a:t>
            </a:r>
            <a:r>
              <a:rPr lang="el-GR" dirty="0"/>
              <a:t>) αποτελούν μόδα στις αρχές της δεκαετίας, ωστόσο χάνουν την </a:t>
            </a:r>
            <a:r>
              <a:rPr lang="el-GR" dirty="0" err="1"/>
              <a:t>δημοφιλία</a:t>
            </a:r>
            <a:r>
              <a:rPr lang="el-GR" dirty="0"/>
              <a:t> τους και παραμένουν ένδυμα κατάλληλο μόνο για τα μικρά αγόρια.</a:t>
            </a:r>
            <a:br>
              <a:rPr lang="el-GR" dirty="0"/>
            </a:br>
            <a:r>
              <a:rPr lang="el-GR" dirty="0"/>
              <a:t>–    Επανάσταση συντελείται και στα αθλητικά ρούχα στην δεκαετία του ’50. Τα ελαστικά παντελόνια για σκι είναι μια από τις καινοτομίες της αθλητικής βιομηχανίας.</a:t>
            </a:r>
          </a:p>
          <a:p>
            <a:pPr fontAlgn="base"/>
            <a:r>
              <a:rPr lang="el-GR" dirty="0"/>
              <a:t> </a:t>
            </a:r>
          </a:p>
        </p:txBody>
      </p:sp>
    </p:spTree>
    <p:extLst>
      <p:ext uri="{BB962C8B-B14F-4D97-AF65-F5344CB8AC3E}">
        <p14:creationId xmlns:p14="http://schemas.microsoft.com/office/powerpoint/2010/main" val="783717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242</TotalTime>
  <Words>404</Words>
  <Application>Microsoft Office PowerPoint</Application>
  <PresentationFormat>On-screen Show (4:3)</PresentationFormat>
  <Paragraphs>53</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Packager Shell Object</vt:lpstr>
      <vt:lpstr>Ειδικότητα: Σχεδιασμός και Κατασκευή Ενδυμάτων Μάθημα: Σχέδιο Μόδας Α Ενότητα 6.9 Ο σχεδιασμός του παντελονιού    Εκπαιδεύτρια:  Μαρία Νικολάου </vt:lpstr>
      <vt:lpstr>Ενότητα 6.9 Ο σχεδιασμός του παντελονιού</vt:lpstr>
      <vt:lpstr>Παντελόνι και η ιστορική εξέλιξη του</vt:lpstr>
      <vt:lpstr>Παντελόνι και η ιστορική εξέλιξη του</vt:lpstr>
      <vt:lpstr>Παντελόνι και η ιστορική εξέλιξη του</vt:lpstr>
      <vt:lpstr>Παντελόνι και η ιστορική εξέλιξη του</vt:lpstr>
      <vt:lpstr>Παντελόνι και η ιστορική εξέλιξη του</vt:lpstr>
      <vt:lpstr>Παντελόνι και η ιστορική εξέλιξη του</vt:lpstr>
      <vt:lpstr>Παντελόνι και η ιστορική εξέλιξη του</vt:lpstr>
      <vt:lpstr>Παντελόνι και η ιστορική εξέλιξη του</vt:lpstr>
      <vt:lpstr>Παντελόνι και η ιστορική εξέλιξη του</vt:lpstr>
      <vt:lpstr>Παντελόνι και η ιστορική εξέλιξη του</vt:lpstr>
      <vt:lpstr>Παντελόνι και η ιστορική εξέλιξη του</vt:lpstr>
      <vt:lpstr>Παντελόνι και η ιστορική εξέλιξη του</vt:lpstr>
      <vt:lpstr>Παντελόνι και η ιστορική εξέλιξη του</vt:lpstr>
      <vt:lpstr>Παντελόνι και η ιστορική εξέλιξη του</vt:lpstr>
      <vt:lpstr>Παντελόνι και η ιστορική εξέλιξη του</vt:lpstr>
      <vt:lpstr>Διάφορα σχέδια παντελονιού</vt:lpstr>
      <vt:lpstr>Πώς σχεδιάζουμε ένα παντελόνι</vt:lpstr>
      <vt:lpstr>Καρτέλα παντελονιών</vt:lpstr>
      <vt:lpstr>PowerPoint Presentation</vt:lpstr>
      <vt:lpstr>Βασικά πατρόν για τη κατασκευή παντελονιού</vt:lpstr>
      <vt:lpstr>Σχεδιαστική άσκηση Με βάση τις καρτέλες παντελονιών που σας έχουν δοθεί να σχεδιάσετε (3) τρία παντελόνια της δική σας αρεσκείας που το κάθε ένα να έχει  διαφορετικό ύφασμα  και στύλ για το φθινόπωρο 2021, για ηλικία 25-30 χρονών και να είναι βραδινό. Χρησιμοποιήστε τις δικές σας φιγούρες που είδη έχετε.</vt:lpstr>
      <vt:lpstr>Σχεδιαστική άσκηση όχι υποχρεωτική αλλά θα περιλαμβάνετε στο βαθμό του Β’ τετραμήνου Με βάση τις καρτέλες παντελονιών που σας έχουν δοθεί να σχεδιάσετε ένα παντελόνι με το δικό σας στυλ, για το φθινόπωρο 2021, για ηλικίες 15-25 χρονών και να είναι για καθημερινή χρήση με ύφασμα τζήν. Χρησιμοποιήστε τις δικές σας φιγούρες που είδη έχετε.</vt:lpstr>
    </vt:vector>
  </TitlesOfParts>
  <Company>by adguard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Παντελόνι και η ιστορική εξέλιξη του</dc:title>
  <dc:creator>User</dc:creator>
  <cp:lastModifiedBy>User</cp:lastModifiedBy>
  <cp:revision>19</cp:revision>
  <dcterms:created xsi:type="dcterms:W3CDTF">2020-03-16T17:38:32Z</dcterms:created>
  <dcterms:modified xsi:type="dcterms:W3CDTF">2020-03-19T11:31:32Z</dcterms:modified>
</cp:coreProperties>
</file>